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3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7" r:id="rId2"/>
  </p:sldMasterIdLst>
  <p:notesMasterIdLst>
    <p:notesMasterId r:id="rId50"/>
  </p:notesMasterIdLst>
  <p:sldIdLst>
    <p:sldId id="256" r:id="rId3"/>
    <p:sldId id="257" r:id="rId4"/>
    <p:sldId id="258" r:id="rId5"/>
    <p:sldId id="298" r:id="rId6"/>
    <p:sldId id="329" r:id="rId7"/>
    <p:sldId id="299" r:id="rId8"/>
    <p:sldId id="259" r:id="rId9"/>
    <p:sldId id="282" r:id="rId10"/>
    <p:sldId id="269" r:id="rId11"/>
    <p:sldId id="261" r:id="rId12"/>
    <p:sldId id="277" r:id="rId13"/>
    <p:sldId id="307" r:id="rId14"/>
    <p:sldId id="272" r:id="rId15"/>
    <p:sldId id="273" r:id="rId16"/>
    <p:sldId id="274" r:id="rId17"/>
    <p:sldId id="275" r:id="rId18"/>
    <p:sldId id="278" r:id="rId19"/>
    <p:sldId id="279" r:id="rId20"/>
    <p:sldId id="283" r:id="rId21"/>
    <p:sldId id="300" r:id="rId22"/>
    <p:sldId id="284" r:id="rId23"/>
    <p:sldId id="285" r:id="rId24"/>
    <p:sldId id="286" r:id="rId25"/>
    <p:sldId id="287" r:id="rId26"/>
    <p:sldId id="301" r:id="rId27"/>
    <p:sldId id="302" r:id="rId28"/>
    <p:sldId id="303" r:id="rId29"/>
    <p:sldId id="312" r:id="rId30"/>
    <p:sldId id="316" r:id="rId31"/>
    <p:sldId id="313" r:id="rId32"/>
    <p:sldId id="314" r:id="rId33"/>
    <p:sldId id="315" r:id="rId34"/>
    <p:sldId id="317" r:id="rId35"/>
    <p:sldId id="318" r:id="rId36"/>
    <p:sldId id="308" r:id="rId37"/>
    <p:sldId id="309" r:id="rId38"/>
    <p:sldId id="310" r:id="rId39"/>
    <p:sldId id="311" r:id="rId40"/>
    <p:sldId id="306" r:id="rId41"/>
    <p:sldId id="319" r:id="rId42"/>
    <p:sldId id="321" r:id="rId43"/>
    <p:sldId id="322" r:id="rId44"/>
    <p:sldId id="323" r:id="rId45"/>
    <p:sldId id="324" r:id="rId46"/>
    <p:sldId id="328" r:id="rId47"/>
    <p:sldId id="297" r:id="rId48"/>
    <p:sldId id="267" r:id="rId49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885BCFF-6298-48CF-8255-B5AA92F01BC8}">
          <p14:sldIdLst>
            <p14:sldId id="256"/>
            <p14:sldId id="257"/>
            <p14:sldId id="258"/>
            <p14:sldId id="298"/>
            <p14:sldId id="329"/>
            <p14:sldId id="299"/>
          </p14:sldIdLst>
        </p14:section>
        <p14:section name="제목 없는 구역" id="{CAE51EBC-D13A-4899-960B-D4F498D4A63F}">
          <p14:sldIdLst>
            <p14:sldId id="259"/>
            <p14:sldId id="282"/>
            <p14:sldId id="269"/>
            <p14:sldId id="261"/>
            <p14:sldId id="277"/>
            <p14:sldId id="307"/>
            <p14:sldId id="272"/>
            <p14:sldId id="273"/>
            <p14:sldId id="274"/>
            <p14:sldId id="275"/>
            <p14:sldId id="278"/>
            <p14:sldId id="279"/>
            <p14:sldId id="283"/>
            <p14:sldId id="300"/>
            <p14:sldId id="284"/>
            <p14:sldId id="285"/>
            <p14:sldId id="286"/>
            <p14:sldId id="287"/>
            <p14:sldId id="301"/>
            <p14:sldId id="302"/>
            <p14:sldId id="303"/>
            <p14:sldId id="312"/>
            <p14:sldId id="316"/>
            <p14:sldId id="313"/>
            <p14:sldId id="314"/>
            <p14:sldId id="315"/>
            <p14:sldId id="317"/>
            <p14:sldId id="318"/>
            <p14:sldId id="308"/>
            <p14:sldId id="309"/>
            <p14:sldId id="310"/>
            <p14:sldId id="311"/>
            <p14:sldId id="306"/>
            <p14:sldId id="319"/>
            <p14:sldId id="321"/>
            <p14:sldId id="322"/>
            <p14:sldId id="323"/>
            <p14:sldId id="324"/>
            <p14:sldId id="328"/>
          </p14:sldIdLst>
        </p14:section>
        <p14:section name="제목 없는 구역" id="{9F40A4E9-CD42-41AC-A8D5-F8FC6616F60C}">
          <p14:sldIdLst>
            <p14:sldId id="297"/>
          </p14:sldIdLst>
        </p14:section>
        <p14:section name="제목 없는 구역" id="{0E0BD465-DB51-490F-83CE-056BA4C9980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9694"/>
    <a:srgbClr val="CC9900"/>
    <a:srgbClr val="FFCC00"/>
    <a:srgbClr val="000000"/>
    <a:srgbClr val="E6B9B8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5226" autoAdjust="0"/>
  </p:normalViewPr>
  <p:slideViewPr>
    <p:cSldViewPr>
      <p:cViewPr varScale="1">
        <p:scale>
          <a:sx n="81" d="100"/>
          <a:sy n="81" d="100"/>
        </p:scale>
        <p:origin x="89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13-436B-9BCB-D8DF03D60E3F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13-436B-9BCB-D8DF03D60E3F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13-436B-9BCB-D8DF03D60E3F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213-436B-9BCB-D8DF03D60E3F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13-436B-9BCB-D8DF03D60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sz="1600" b="1" u="none" dirty="0"/>
              <a:t>영화관 이용 빈도</a:t>
            </a:r>
            <a:r>
              <a:rPr lang="en-US" altLang="ko-KR" sz="1600" b="1" u="none" dirty="0"/>
              <a:t> ( 2018</a:t>
            </a:r>
            <a:r>
              <a:rPr lang="ko-KR" altLang="en-US" sz="1600" b="1" u="none" dirty="0"/>
              <a:t>년 </a:t>
            </a:r>
            <a:r>
              <a:rPr lang="en-US" altLang="ko-KR" sz="1600" b="1" u="none" dirty="0"/>
              <a:t>)</a:t>
            </a:r>
            <a:endParaRPr lang="ko-KR" sz="1600" b="1" u="none" dirty="0"/>
          </a:p>
        </c:rich>
      </c:tx>
      <c:layout>
        <c:manualLayout>
          <c:xMode val="edge"/>
          <c:yMode val="edge"/>
          <c:x val="0.18043005825999678"/>
          <c:y val="6.43886836789326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085433345908753"/>
          <c:y val="0.30297030488675863"/>
          <c:w val="0.8711672986228145"/>
          <c:h val="0.623929572199208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3회 미만</c:v>
                </c:pt>
                <c:pt idx="1">
                  <c:v>3~5회</c:v>
                </c:pt>
                <c:pt idx="2">
                  <c:v>6~10회</c:v>
                </c:pt>
                <c:pt idx="3">
                  <c:v>11~15회</c:v>
                </c:pt>
                <c:pt idx="4">
                  <c:v>16회 이상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31</c:v>
                </c:pt>
                <c:pt idx="1">
                  <c:v>69</c:v>
                </c:pt>
                <c:pt idx="2">
                  <c:v>63</c:v>
                </c:pt>
                <c:pt idx="3">
                  <c:v>25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B8-466D-BA39-B55B63176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586571423"/>
        <c:axId val="1593629999"/>
      </c:barChart>
      <c:catAx>
        <c:axId val="1586571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93629999"/>
        <c:crosses val="autoZero"/>
        <c:auto val="1"/>
        <c:lblAlgn val="ctr"/>
        <c:lblOffset val="100"/>
        <c:noMultiLvlLbl val="0"/>
      </c:catAx>
      <c:valAx>
        <c:axId val="159362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6571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800" dirty="0"/>
              <a:t>영화관을 함께 </a:t>
            </a:r>
            <a:r>
              <a:rPr lang="ko-KR" altLang="en-US" sz="1800" dirty="0"/>
              <a:t>방문</a:t>
            </a:r>
            <a:r>
              <a:rPr lang="ko-KR" sz="1800" dirty="0"/>
              <a:t>하는 사람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832319721545522"/>
          <c:y val="0.16176574803149604"/>
          <c:w val="0.6951738248379612"/>
          <c:h val="0.6827162893700787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06C-461D-BF37-13D3B9029DBA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06C-461D-BF37-13D3B9029DBA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06C-461D-BF37-13D3B9029DBA}"/>
              </c:ext>
            </c:extLst>
          </c:dPt>
          <c:dPt>
            <c:idx val="3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06C-461D-BF37-13D3B9029DBA}"/>
              </c:ext>
            </c:extLst>
          </c:dPt>
          <c:dPt>
            <c:idx val="4"/>
            <c:bubble3D val="0"/>
            <c:spPr>
              <a:solidFill>
                <a:schemeClr val="accent2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06C-461D-BF37-13D3B9029DBA}"/>
              </c:ext>
            </c:extLst>
          </c:dPt>
          <c:dLbls>
            <c:dLbl>
              <c:idx val="0"/>
              <c:layout>
                <c:manualLayout>
                  <c:x val="-0.20516725283519407"/>
                  <c:y val="2.618648433002398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06C-461D-BF37-13D3B9029DBA}"/>
                </c:ext>
              </c:extLst>
            </c:dLbl>
            <c:dLbl>
              <c:idx val="1"/>
              <c:layout>
                <c:manualLayout>
                  <c:x val="7.1338426071733796E-2"/>
                  <c:y val="-0.1661118040756415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06C-461D-BF37-13D3B9029DBA}"/>
                </c:ext>
              </c:extLst>
            </c:dLbl>
            <c:dLbl>
              <c:idx val="3"/>
              <c:layout>
                <c:manualLayout>
                  <c:x val="0.146038269952217"/>
                  <c:y val="0.1582625078694959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06C-461D-BF37-13D3B9029D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친구</c:v>
                </c:pt>
                <c:pt idx="1">
                  <c:v>연인</c:v>
                </c:pt>
                <c:pt idx="2">
                  <c:v>가족</c:v>
                </c:pt>
                <c:pt idx="3">
                  <c:v>혼자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86</c:v>
                </c:pt>
                <c:pt idx="1">
                  <c:v>47</c:v>
                </c:pt>
                <c:pt idx="2">
                  <c:v>38</c:v>
                </c:pt>
                <c:pt idx="3">
                  <c:v>26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81-4452-AD3E-19798065068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800" dirty="0"/>
              <a:t>예매 방법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668621933655418"/>
          <c:y val="0.16176574803149604"/>
          <c:w val="0.67764545376612162"/>
          <c:h val="0.6827162893700787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C94-4493-9687-2BCE09FC8085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C94-4493-9687-2BCE09FC8085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C94-4493-9687-2BCE09FC8085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C94-4493-9687-2BCE09FC8085}"/>
              </c:ext>
            </c:extLst>
          </c:dPt>
          <c:dLbls>
            <c:dLbl>
              <c:idx val="0"/>
              <c:layout>
                <c:manualLayout>
                  <c:x val="-0.19382299432079486"/>
                  <c:y val="0.14274529261058536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24503939638693"/>
                      <c:h val="9.31283308588607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C94-4493-9687-2BCE09FC8085}"/>
                </c:ext>
              </c:extLst>
            </c:dLbl>
            <c:dLbl>
              <c:idx val="1"/>
              <c:layout>
                <c:manualLayout>
                  <c:x val="-0.16218401132665969"/>
                  <c:y val="-0.1571298475253591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69873468980032"/>
                      <c:h val="9.31283308588607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C94-4493-9687-2BCE09FC80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인터넷</c:v>
                </c:pt>
                <c:pt idx="1">
                  <c:v>현장예매</c:v>
                </c:pt>
                <c:pt idx="2">
                  <c:v>스마트폰 어플리케이션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</c:v>
                </c:pt>
                <c:pt idx="1">
                  <c:v>64</c:v>
                </c:pt>
                <c:pt idx="2">
                  <c:v>91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4D-4054-80D6-AC4AE5E74B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백분율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C94-4493-9687-2BCE09FC8085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C94-4493-9687-2BCE09FC8085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C94-4493-9687-2BCE09FC8085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C94-4493-9687-2BCE09FC80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인터넷</c:v>
                </c:pt>
                <c:pt idx="1">
                  <c:v>현장예매</c:v>
                </c:pt>
                <c:pt idx="2">
                  <c:v>스마트폰 어플리케이션</c:v>
                </c:pt>
                <c:pt idx="3">
                  <c:v>기타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21.5</c:v>
                </c:pt>
                <c:pt idx="1">
                  <c:v>32</c:v>
                </c:pt>
                <c:pt idx="2">
                  <c:v>45.5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4D-4054-80D6-AC4AE5E74BA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영화관 이용 시간대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2690715223097113"/>
          <c:y val="0.23756889166714085"/>
          <c:w val="0.53993585958005252"/>
          <c:h val="0.714210790814909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11E-49A7-80DE-3F488653F0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1E-49A7-80DE-3F488653F0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11E-49A7-80DE-3F488653F0F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11E-49A7-80DE-3F488653F0F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11E-49A7-80DE-3F488653F0F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11E-49A7-80DE-3F488653F0FF}"/>
              </c:ext>
            </c:extLst>
          </c:dPt>
          <c:dLbls>
            <c:dLbl>
              <c:idx val="0"/>
              <c:layout>
                <c:manualLayout>
                  <c:x val="4.1666666666666666E-3"/>
                  <c:y val="5.478670878964101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1E-49A7-80DE-3F488653F0FF}"/>
                </c:ext>
              </c:extLst>
            </c:dLbl>
            <c:dLbl>
              <c:idx val="1"/>
              <c:layout>
                <c:manualLayout>
                  <c:x val="-2.9166666666666667E-2"/>
                  <c:y val="-4.95689270001513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1E-49A7-80DE-3F488653F0FF}"/>
                </c:ext>
              </c:extLst>
            </c:dLbl>
            <c:dLbl>
              <c:idx val="2"/>
              <c:layout>
                <c:manualLayout>
                  <c:x val="-1.7708333333333361E-2"/>
                  <c:y val="1.826233897545367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35416666666667"/>
                      <c:h val="0.1001292325403058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11E-49A7-80DE-3F488653F0FF}"/>
                </c:ext>
              </c:extLst>
            </c:dLbl>
            <c:dLbl>
              <c:idx val="3"/>
              <c:layout>
                <c:manualLayout>
                  <c:x val="3.1250000000000002E-3"/>
                  <c:y val="6.00043878668906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68750000000003"/>
                      <c:h val="0.1001292325403058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11E-49A7-80DE-3F488653F0FF}"/>
                </c:ext>
              </c:extLst>
            </c:dLbl>
            <c:dLbl>
              <c:idx val="4"/>
              <c:layout>
                <c:manualLayout>
                  <c:x val="7.2916666666666668E-3"/>
                  <c:y val="3.91332607089321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85416666666665"/>
                      <c:h val="0.1001292325403058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E11E-49A7-80DE-3F488653F0FF}"/>
                </c:ext>
              </c:extLst>
            </c:dLbl>
            <c:dLbl>
              <c:idx val="5"/>
              <c:layout>
                <c:manualLayout>
                  <c:x val="0.10625"/>
                  <c:y val="2.08712298701984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087500000000002"/>
                      <c:h val="0.1001292325403058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E11E-49A7-80DE-3F488653F0F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주말 일반</c:v>
                </c:pt>
                <c:pt idx="1">
                  <c:v>주중 일반</c:v>
                </c:pt>
                <c:pt idx="2">
                  <c:v>주중 심야</c:v>
                </c:pt>
                <c:pt idx="3">
                  <c:v>주말 조조</c:v>
                </c:pt>
                <c:pt idx="4">
                  <c:v>주말 심야</c:v>
                </c:pt>
                <c:pt idx="5">
                  <c:v>주중 조조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89</c:v>
                </c:pt>
                <c:pt idx="1">
                  <c:v>53</c:v>
                </c:pt>
                <c:pt idx="2">
                  <c:v>26</c:v>
                </c:pt>
                <c:pt idx="3">
                  <c:v>14</c:v>
                </c:pt>
                <c:pt idx="4">
                  <c:v>14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DC-43EC-BBF1-4FB6D914B99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상영관 입장 시간</a:t>
            </a:r>
          </a:p>
        </c:rich>
      </c:tx>
      <c:overlay val="0"/>
      <c:spPr>
        <a:solidFill>
          <a:schemeClr val="accent2">
            <a:lumMod val="40000"/>
            <a:lumOff val="6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3220067454782117"/>
          <c:y val="0.2101934202617661"/>
          <c:w val="0.7415429492744976"/>
          <c:h val="0.563334637441621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2.1773986703809115E-3"/>
                  <c:y val="-0.28513028989133388"/>
                </c:manualLayout>
              </c:layout>
              <c:tx>
                <c:rich>
                  <a:bodyPr/>
                  <a:lstStyle/>
                  <a:p>
                    <a:fld id="{1B34B384-BC0B-4A40-AB70-157D0F06CF69}" type="VALUE">
                      <a:rPr lang="en-US" altLang="ko-KR" sz="160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E7C-4D02-8B4C-AA82ED91C057}"/>
                </c:ext>
              </c:extLst>
            </c:dLbl>
            <c:dLbl>
              <c:idx val="1"/>
              <c:layout>
                <c:manualLayout>
                  <c:x val="-4.3547973407618628E-3"/>
                  <c:y val="-0.17930873900382852"/>
                </c:manualLayout>
              </c:layout>
              <c:tx>
                <c:rich>
                  <a:bodyPr/>
                  <a:lstStyle/>
                  <a:p>
                    <a:fld id="{C435BC09-5C41-4959-A1A8-D7AB6EB2C218}" type="VALUE">
                      <a:rPr lang="en-US" altLang="ko-KR" sz="160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E7C-4D02-8B4C-AA82ED91C057}"/>
                </c:ext>
              </c:extLst>
            </c:dLbl>
            <c:dLbl>
              <c:idx val="2"/>
              <c:layout>
                <c:manualLayout>
                  <c:x val="-4.3547973407619426E-3"/>
                  <c:y val="-0.12933745108472883"/>
                </c:manualLayout>
              </c:layout>
              <c:tx>
                <c:rich>
                  <a:bodyPr/>
                  <a:lstStyle/>
                  <a:p>
                    <a:fld id="{E153D917-CC07-4DCC-BC8E-C3E653E37263}" type="VALUE">
                      <a:rPr lang="en-US" altLang="ko-KR" sz="1600" dirty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E7C-4D02-8B4C-AA82ED91C057}"/>
                </c:ext>
              </c:extLst>
            </c:dLbl>
            <c:dLbl>
              <c:idx val="3"/>
              <c:layout>
                <c:manualLayout>
                  <c:x val="1.0888707839046691E-3"/>
                  <c:y val="-5.438063493393454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D2F097D-96A3-424E-B8D3-9299938BD877}" type="VALUE">
                      <a:rPr lang="en-US" altLang="ko-KR" sz="1600" dirty="0"/>
                      <a:pPr>
                        <a:defRPr b="1">
                          <a:solidFill>
                            <a:schemeClr val="accent2">
                              <a:lumMod val="75000"/>
                            </a:schemeClr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accent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0836518850443229E-2"/>
                      <c:h val="8.20853048537882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E7C-4D02-8B4C-AA82ED91C0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명시된 영화 상영시각 10분 전</c:v>
                </c:pt>
                <c:pt idx="1">
                  <c:v>명시된 영화 시작 시간 직전</c:v>
                </c:pt>
                <c:pt idx="2">
                  <c:v>명시된 영화 상영시간 후 광고시간</c:v>
                </c:pt>
                <c:pt idx="3">
                  <c:v>실질적으로 영화가 시작한 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101</c:v>
                </c:pt>
                <c:pt idx="1">
                  <c:v>59</c:v>
                </c:pt>
                <c:pt idx="2">
                  <c:v>37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11-402E-9067-E9B55DB2DA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9326639"/>
        <c:axId val="880183631"/>
      </c:areaChart>
      <c:catAx>
        <c:axId val="8793266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0183631"/>
        <c:crosses val="autoZero"/>
        <c:auto val="1"/>
        <c:lblAlgn val="ctr"/>
        <c:lblOffset val="100"/>
        <c:noMultiLvlLbl val="0"/>
      </c:catAx>
      <c:valAx>
        <c:axId val="880183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326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 err="1">
                <a:effectLst/>
              </a:rPr>
              <a:t>좌석별</a:t>
            </a:r>
            <a:r>
              <a:rPr lang="en-US" altLang="ko-KR" sz="1400" dirty="0">
                <a:effectLst/>
              </a:rPr>
              <a:t>/</a:t>
            </a:r>
            <a:r>
              <a:rPr lang="ko-KR" altLang="en-US" sz="1400" dirty="0">
                <a:effectLst/>
              </a:rPr>
              <a:t>시간대별 </a:t>
            </a:r>
            <a:endParaRPr lang="en-US" altLang="ko-KR" sz="1400" dirty="0">
              <a:effectLst/>
            </a:endParaRPr>
          </a:p>
          <a:p>
            <a:pPr>
              <a:defRPr/>
            </a:pPr>
            <a:r>
              <a:rPr lang="ko-KR" altLang="en-US" sz="1400" dirty="0">
                <a:effectLst/>
              </a:rPr>
              <a:t>차등 요금제에 대한 입장</a:t>
            </a:r>
          </a:p>
        </c:rich>
      </c:tx>
      <c:layout>
        <c:manualLayout>
          <c:xMode val="edge"/>
          <c:yMode val="edge"/>
          <c:x val="0.25086982856605677"/>
          <c:y val="2.38146929363078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0551356000747734"/>
          <c:y val="0.17667689399732225"/>
          <c:w val="0.82621295998768429"/>
          <c:h val="0.704474245336757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8B4F-4CB3-9974-C161F06520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B4F-4CB3-9974-C161F065209F}"/>
              </c:ext>
            </c:extLst>
          </c:dPt>
          <c:dPt>
            <c:idx val="2"/>
            <c:bubble3D val="0"/>
            <c:spPr>
              <a:solidFill>
                <a:schemeClr val="accent2">
                  <a:tint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B4F-4CB3-9974-C161F065209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3ACBC6E-4961-4C06-B9DE-FCB7EC6BE3BF}" type="CATEGORYNAME">
                      <a:rPr lang="ko-KR" altLang="en-US" smtClean="0"/>
                      <a:pPr/>
                      <a:t>[범주 이름]</a:t>
                    </a:fld>
                    <a:r>
                      <a:rPr lang="ko-KR" altLang="en-US" baseline="0" dirty="0"/>
                      <a:t> </a:t>
                    </a:r>
                  </a:p>
                  <a:p>
                    <a:fld id="{815C8C2E-B749-4EC1-9712-624AF962863F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, </a:t>
                    </a:r>
                    <a:fld id="{B9A61696-00AE-4EF7-90B0-932F3FCFCC11}" type="PERCENTAGE">
                      <a:rPr lang="en-US" altLang="ko-KR" baseline="0"/>
                      <a:pPr/>
                      <a:t>[백분율]</a:t>
                    </a:fld>
                    <a:endParaRPr lang="en-US" altLang="ko-KR" baseline="0" dirty="0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B4F-4CB3-9974-C161F065209F}"/>
                </c:ext>
              </c:extLst>
            </c:dLbl>
            <c:dLbl>
              <c:idx val="1"/>
              <c:layout>
                <c:manualLayout>
                  <c:x val="0.30883902095731924"/>
                  <c:y val="-0.16036909448818898"/>
                </c:manualLayout>
              </c:layout>
              <c:tx>
                <c:rich>
                  <a:bodyPr/>
                  <a:lstStyle/>
                  <a:p>
                    <a:fld id="{583A5558-AC67-49C8-9F8D-0793DDDE52C3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 dirty="0"/>
                  </a:p>
                  <a:p>
                    <a:fld id="{0E5894F1-02F0-47C5-8114-B400B701678C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, </a:t>
                    </a:r>
                    <a:fld id="{D86B79CA-6CD6-4FCE-B37E-20A2A3D75938}" type="PERCENTAGE">
                      <a:rPr lang="en-US" altLang="ko-KR" baseline="0"/>
                      <a:pPr/>
                      <a:t>[백분율]</a:t>
                    </a:fld>
                    <a:endParaRPr lang="en-US" altLang="ko-KR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B4F-4CB3-9974-C161F065209F}"/>
                </c:ext>
              </c:extLst>
            </c:dLbl>
            <c:dLbl>
              <c:idx val="2"/>
              <c:layout>
                <c:manualLayout>
                  <c:x val="0.21003087456763994"/>
                  <c:y val="0.1920812007874016"/>
                </c:manualLayout>
              </c:layout>
              <c:tx>
                <c:rich>
                  <a:bodyPr/>
                  <a:lstStyle/>
                  <a:p>
                    <a:fld id="{38AA32DF-74D6-4030-95FB-D00BD4BF1982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 dirty="0"/>
                  </a:p>
                  <a:p>
                    <a:fld id="{1AFC3EF3-3634-4B6E-BFA3-CC51486E4D29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, </a:t>
                    </a:r>
                    <a:fld id="{22057478-37D3-46E9-8C66-DB0DD4A1B32C}" type="PERCENTAGE">
                      <a:rPr lang="en-US" altLang="ko-KR" baseline="0"/>
                      <a:pPr/>
                      <a:t>[백분율]</a:t>
                    </a:fld>
                    <a:endParaRPr lang="en-US" altLang="ko-KR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030815921844702"/>
                      <c:h val="0.1586719980314960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B4F-4CB3-9974-C161F06520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찬성한다</c:v>
                </c:pt>
                <c:pt idx="1">
                  <c:v>반대한다</c:v>
                </c:pt>
                <c:pt idx="2">
                  <c:v>잘 모르겠다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</c:v>
                </c:pt>
                <c:pt idx="1">
                  <c:v>95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F-4CB3-9974-C161F06520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백분율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E86-47CC-8ABA-6A95D2A973D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E86-47CC-8ABA-6A95D2A973DB}"/>
              </c:ext>
            </c:extLst>
          </c:dPt>
          <c:dPt>
            <c:idx val="2"/>
            <c:bubble3D val="0"/>
            <c:spPr>
              <a:solidFill>
                <a:schemeClr val="accent2">
                  <a:tint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E86-47CC-8ABA-6A95D2A973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찬성한다</c:v>
                </c:pt>
                <c:pt idx="1">
                  <c:v>반대한다</c:v>
                </c:pt>
                <c:pt idx="2">
                  <c:v>잘 모르겠다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35.5</c:v>
                </c:pt>
                <c:pt idx="1">
                  <c:v>47.5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F-4CB3-9974-C161F065209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적정 영화 티켓 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0397801837270341E-2"/>
          <c:y val="0.14344537401574803"/>
          <c:w val="0.83525311679790015"/>
          <c:h val="0.7593307086614172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6.8750000000000006E-2"/>
                  <c:y val="-0.178125000000000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60-4756-90D6-CBC93B4622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60-4756-90D6-CBC93B462211}"/>
                </c:ext>
              </c:extLst>
            </c:dLbl>
            <c:dLbl>
              <c:idx val="2"/>
              <c:layout>
                <c:manualLayout>
                  <c:x val="-8.7499999999999994E-2"/>
                  <c:y val="-0.221874999999999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60-4756-90D6-CBC93B462211}"/>
                </c:ext>
              </c:extLst>
            </c:dLbl>
            <c:dLbl>
              <c:idx val="3"/>
              <c:layout>
                <c:manualLayout>
                  <c:x val="-2.2916666666666665E-2"/>
                  <c:y val="-0.306250000000000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395833333333333E-2"/>
                      <c:h val="7.587499999999999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560-4756-90D6-CBC93B462211}"/>
                </c:ext>
              </c:extLst>
            </c:dLbl>
            <c:dLbl>
              <c:idx val="4"/>
              <c:layout>
                <c:manualLayout>
                  <c:x val="-6.6666666666666666E-2"/>
                  <c:y val="-0.21249999999999999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14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60-4756-90D6-CBC93B46221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560-4756-90D6-CBC93B46221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560-4756-90D6-CBC93B4622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7000</c:v>
                </c:pt>
                <c:pt idx="2">
                  <c:v>8000</c:v>
                </c:pt>
                <c:pt idx="3">
                  <c:v>9000</c:v>
                </c:pt>
                <c:pt idx="4">
                  <c:v>10000</c:v>
                </c:pt>
                <c:pt idx="5">
                  <c:v>11000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</c:v>
                </c:pt>
                <c:pt idx="1">
                  <c:v>42</c:v>
                </c:pt>
                <c:pt idx="2">
                  <c:v>96</c:v>
                </c:pt>
                <c:pt idx="3">
                  <c:v>48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60-4756-90D6-CBC93B462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5652975"/>
        <c:axId val="34585727"/>
      </c:areaChart>
      <c:catAx>
        <c:axId val="17056529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585727"/>
        <c:crosses val="autoZero"/>
        <c:auto val="1"/>
        <c:lblAlgn val="ctr"/>
        <c:lblOffset val="100"/>
        <c:noMultiLvlLbl val="0"/>
      </c:catAx>
      <c:valAx>
        <c:axId val="34585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05652975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u="sng" dirty="0"/>
              <a:t> 남녀 비율</a:t>
            </a:r>
          </a:p>
        </c:rich>
      </c:tx>
      <c:layout>
        <c:manualLayout>
          <c:xMode val="edge"/>
          <c:yMode val="edge"/>
          <c:x val="0.34063254909612389"/>
          <c:y val="1.76369292300855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563876849472525"/>
          <c:y val="0.15893061009366161"/>
          <c:w val="0.78390497896862898"/>
          <c:h val="0.6270424685402828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남여비율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022-4466-A390-FAED988996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323-491E-A826-D6E7F323FC83}"/>
              </c:ext>
            </c:extLst>
          </c:dPt>
          <c:dLbls>
            <c:dLbl>
              <c:idx val="0"/>
              <c:layout>
                <c:manualLayout>
                  <c:x val="-0.22595811069832397"/>
                  <c:y val="-0.1496240695478280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400" b="1" dirty="0">
                        <a:solidFill>
                          <a:schemeClr val="bg1"/>
                        </a:solidFill>
                      </a:rPr>
                      <a:t>64%</a:t>
                    </a:r>
                  </a:p>
                  <a:p>
                    <a:pPr>
                      <a:defRPr sz="1400" b="1"/>
                    </a:pPr>
                    <a:r>
                      <a:rPr lang="en-US" altLang="ko-KR" sz="1400" b="1" dirty="0">
                        <a:solidFill>
                          <a:schemeClr val="bg1"/>
                        </a:solidFill>
                      </a:rPr>
                      <a:t>(</a:t>
                    </a:r>
                    <a:fld id="{F7DCFE57-6C86-4046-A960-9F47C96D0784}" type="VALUE">
                      <a:rPr lang="en-US" altLang="ko-KR" sz="1400" b="1" smtClean="0">
                        <a:solidFill>
                          <a:schemeClr val="bg1"/>
                        </a:solidFill>
                      </a:rPr>
                      <a:pPr>
                        <a:defRPr sz="1400" b="1"/>
                      </a:pPr>
                      <a:t>[값]</a:t>
                    </a:fld>
                    <a:r>
                      <a:rPr lang="en-US" altLang="ko-KR" sz="1400" b="1" dirty="0">
                        <a:solidFill>
                          <a:schemeClr val="bg1"/>
                        </a:solidFill>
                      </a:rPr>
                      <a:t>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40832786019078"/>
                      <c:h val="0.2639190089990000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022-4466-A390-FAED9889969C}"/>
                </c:ext>
              </c:extLst>
            </c:dLbl>
            <c:dLbl>
              <c:idx val="1"/>
              <c:layout>
                <c:manualLayout>
                  <c:x val="0.11740194653467258"/>
                  <c:y val="8.378224071069249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400" b="1" dirty="0">
                        <a:solidFill>
                          <a:schemeClr val="bg1"/>
                        </a:solidFill>
                      </a:rPr>
                      <a:t>36%</a:t>
                    </a:r>
                  </a:p>
                  <a:p>
                    <a:pPr>
                      <a:defRPr sz="1400" b="1"/>
                    </a:pPr>
                    <a:r>
                      <a:rPr lang="en-US" altLang="ko-KR" sz="1400" b="1" dirty="0">
                        <a:solidFill>
                          <a:schemeClr val="bg1"/>
                        </a:solidFill>
                      </a:rPr>
                      <a:t>(</a:t>
                    </a:r>
                    <a:fld id="{A7B60306-E2FF-4D83-A559-2159848F9E91}" type="VALUE">
                      <a:rPr lang="en-US" altLang="ko-KR" sz="1400" b="1" smtClean="0">
                        <a:solidFill>
                          <a:schemeClr val="bg1"/>
                        </a:solidFill>
                      </a:rPr>
                      <a:pPr>
                        <a:defRPr sz="1400" b="1"/>
                      </a:pPr>
                      <a:t>[값]</a:t>
                    </a:fld>
                    <a:r>
                      <a:rPr lang="en-US" altLang="ko-KR" sz="1400" b="1" dirty="0">
                        <a:solidFill>
                          <a:schemeClr val="bg1"/>
                        </a:solidFill>
                      </a:rPr>
                      <a:t>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1823146932368"/>
                      <c:h val="0.3060614629255941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323-491E-A826-D6E7F323FC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남자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3776</c:v>
                </c:pt>
                <c:pt idx="1">
                  <c:v>2127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3-491E-A826-D6E7F323FC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4288253813411666E-2"/>
          <c:y val="0.79619012995980121"/>
          <c:w val="0.91106542409130553"/>
          <c:h val="6.7929233916538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u="sng" dirty="0"/>
              <a:t>학년별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425188152616563"/>
          <c:y val="0.20843837149430491"/>
          <c:w val="0.79149623694766869"/>
          <c:h val="0.5219749257664189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학년별비율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553-424D-9175-438C0E15DF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553-424D-9175-438C0E15DF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553-460D-8B0D-3B18B6F17A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553-460D-8B0D-3B18B6F17A1B}"/>
              </c:ext>
            </c:extLst>
          </c:dPt>
          <c:dLbls>
            <c:dLbl>
              <c:idx val="0"/>
              <c:layout>
                <c:manualLayout>
                  <c:x val="-0.18241075639414051"/>
                  <c:y val="6.283065055390801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0774750639131"/>
                      <c:h val="7.019790448767171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553-424D-9175-438C0E15DF0C}"/>
                </c:ext>
              </c:extLst>
            </c:dLbl>
            <c:dLbl>
              <c:idx val="1"/>
              <c:layout>
                <c:manualLayout>
                  <c:x val="-0.11017664917090911"/>
                  <c:y val="-0.1177135135159507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508104415063688"/>
                      <c:h val="9.93197272776871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553-424D-9175-438C0E15DF0C}"/>
                </c:ext>
              </c:extLst>
            </c:dLbl>
            <c:dLbl>
              <c:idx val="2"/>
              <c:layout>
                <c:manualLayout>
                  <c:x val="0.1255659820786538"/>
                  <c:y val="-0.1485455997352316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508114723204285"/>
                      <c:h val="0.119164549750639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553-460D-8B0D-3B18B6F17A1B}"/>
                </c:ext>
              </c:extLst>
            </c:dLbl>
            <c:dLbl>
              <c:idx val="3"/>
              <c:layout>
                <c:manualLayout>
                  <c:x val="0.1487955303629398"/>
                  <c:y val="6.96963910420612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823238454563331"/>
                      <c:h val="0.130325409969487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2553-460D-8B0D-3B18B6F17A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1학년</c:v>
                </c:pt>
                <c:pt idx="1">
                  <c:v>2학년</c:v>
                </c:pt>
                <c:pt idx="2">
                  <c:v>3학년</c:v>
                </c:pt>
                <c:pt idx="3">
                  <c:v>4학년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1413</c:v>
                </c:pt>
                <c:pt idx="1">
                  <c:v>1456</c:v>
                </c:pt>
                <c:pt idx="2">
                  <c:v>1524</c:v>
                </c:pt>
                <c:pt idx="3">
                  <c:v>1510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53-424D-9175-438C0E15DF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4742748006051885"/>
          <c:w val="1"/>
          <c:h val="0.187337262080430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600" dirty="0"/>
              <a:t>성별 분포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5D64-4E52-94E8-F8FA0BBBD222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D64-4E52-94E8-F8FA0BBBD222}"/>
              </c:ext>
            </c:extLst>
          </c:dPt>
          <c:dLbls>
            <c:dLbl>
              <c:idx val="0"/>
              <c:layout>
                <c:manualLayout>
                  <c:x val="-0.24324174609468799"/>
                  <c:y val="-0.1437598646435445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64-4E52-94E8-F8FA0BBBD222}"/>
                </c:ext>
              </c:extLst>
            </c:dLbl>
            <c:dLbl>
              <c:idx val="1"/>
              <c:layout>
                <c:manualLayout>
                  <c:x val="0.27507703845480941"/>
                  <c:y val="9.381396178067855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64-4E52-94E8-F8FA0BBBD2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128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4-4E52-94E8-F8FA0BBBD2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백분율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FC6-42D0-B705-B84A9965B7C6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FC6-42D0-B705-B84A9965B7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64-4E52-94E8-F8FA0BBBD22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600" dirty="0"/>
              <a:t>학년 별 분포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C99-4B77-B260-C0D449893E8A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C99-4B77-B260-C0D449893E8A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8C99-4B77-B260-C0D449893E8A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C99-4B77-B260-C0D449893E8A}"/>
              </c:ext>
            </c:extLst>
          </c:dPt>
          <c:dLbls>
            <c:dLbl>
              <c:idx val="0"/>
              <c:layout>
                <c:manualLayout>
                  <c:x val="-0.15476957935898841"/>
                  <c:y val="0.1783453783190257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11288966853056"/>
                      <c:h val="0.128736873627470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C99-4B77-B260-C0D449893E8A}"/>
                </c:ext>
              </c:extLst>
            </c:dLbl>
            <c:dLbl>
              <c:idx val="1"/>
              <c:layout>
                <c:manualLayout>
                  <c:x val="-0.12208105552682953"/>
                  <c:y val="-0.1056738265915093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527098636845378"/>
                      <c:h val="9.670073867039329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C99-4B77-B260-C0D449893E8A}"/>
                </c:ext>
              </c:extLst>
            </c:dLbl>
            <c:dLbl>
              <c:idx val="2"/>
              <c:layout>
                <c:manualLayout>
                  <c:x val="0.1817213024887622"/>
                  <c:y val="-0.1242806947494509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54767386616963"/>
                      <c:h val="0.128736873627470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8C99-4B77-B260-C0D449893E8A}"/>
                </c:ext>
              </c:extLst>
            </c:dLbl>
            <c:dLbl>
              <c:idx val="3"/>
              <c:layout>
                <c:manualLayout>
                  <c:x val="0.12325969374703062"/>
                  <c:y val="0.1574214414054701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103680152030111"/>
                      <c:h val="0.128736873627470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C99-4B77-B260-C0D449893E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1학년</c:v>
                </c:pt>
                <c:pt idx="1">
                  <c:v>2학년</c:v>
                </c:pt>
                <c:pt idx="2">
                  <c:v>3학년</c:v>
                </c:pt>
                <c:pt idx="3">
                  <c:v>4학년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48</c:v>
                </c:pt>
                <c:pt idx="1">
                  <c:v>49</c:v>
                </c:pt>
                <c:pt idx="2">
                  <c:v>52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99-4B77-B260-C0D449893E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백분율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788-4F2E-AE98-B15F36097D51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788-4F2E-AE98-B15F36097D51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788-4F2E-AE98-B15F36097D51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788-4F2E-AE98-B15F36097D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1학년</c:v>
                </c:pt>
                <c:pt idx="1">
                  <c:v>2학년</c:v>
                </c:pt>
                <c:pt idx="2">
                  <c:v>3학년</c:v>
                </c:pt>
                <c:pt idx="3">
                  <c:v>4학년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</c:v>
                </c:pt>
                <c:pt idx="1">
                  <c:v>24.5</c:v>
                </c:pt>
                <c:pt idx="2">
                  <c:v>26</c:v>
                </c:pt>
                <c:pt idx="3">
                  <c:v>25.5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99-4B77-B260-C0D449893E8A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/>
              <a:t>거주 여건 별 분포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98A-4B04-BAE4-41F8D5E9522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98A-4B04-BAE4-41F8D5E95229}"/>
              </c:ext>
            </c:extLst>
          </c:dPt>
          <c:dPt>
            <c:idx val="2"/>
            <c:bubble3D val="0"/>
            <c:spPr>
              <a:solidFill>
                <a:schemeClr val="accent2">
                  <a:tint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98A-4B04-BAE4-41F8D5E95229}"/>
              </c:ext>
            </c:extLst>
          </c:dPt>
          <c:dLbls>
            <c:dLbl>
              <c:idx val="1"/>
              <c:layout>
                <c:manualLayout>
                  <c:x val="0.220221466944414"/>
                  <c:y val="-0.1925176068112611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701092716441913"/>
                      <c:h val="0.128736899328588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98A-4B04-BAE4-41F8D5E95229}"/>
                </c:ext>
              </c:extLst>
            </c:dLbl>
            <c:dLbl>
              <c:idx val="2"/>
              <c:layout>
                <c:manualLayout>
                  <c:x val="0.17554124182289954"/>
                  <c:y val="0.1524291580014290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131527975733653"/>
                      <c:h val="0.128736899328588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98A-4B04-BAE4-41F8D5E952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기숙사</c:v>
                </c:pt>
                <c:pt idx="1">
                  <c:v>자취</c:v>
                </c:pt>
                <c:pt idx="2">
                  <c:v>통학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62</c:v>
                </c:pt>
                <c:pt idx="1">
                  <c:v>94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8A-4B04-BAE4-41F8D5E952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백분율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598A-4B04-BAE4-41F8D5E9522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598A-4B04-BAE4-41F8D5E95229}"/>
              </c:ext>
            </c:extLst>
          </c:dPt>
          <c:dPt>
            <c:idx val="2"/>
            <c:bubble3D val="0"/>
            <c:spPr>
              <a:solidFill>
                <a:schemeClr val="accent2">
                  <a:tint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598A-4B04-BAE4-41F8D5E952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기숙사</c:v>
                </c:pt>
                <c:pt idx="1">
                  <c:v>자취</c:v>
                </c:pt>
                <c:pt idx="2">
                  <c:v>통학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31</c:v>
                </c:pt>
                <c:pt idx="1">
                  <c:v>47</c:v>
                </c:pt>
                <c:pt idx="2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98A-4B04-BAE4-41F8D5E9522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600" dirty="0"/>
              <a:t>소속 단과 대학별 분포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17725617652039"/>
          <c:y val="0.13947743289345257"/>
          <c:w val="0.7564546328318863"/>
          <c:h val="0.5955075424439286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AB7-435E-895C-CB95A8490576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AB7-435E-895C-CB95A8490576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AB7-435E-895C-CB95A8490576}"/>
              </c:ext>
            </c:extLst>
          </c:dPt>
          <c:dPt>
            <c:idx val="3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38F6-4BCB-91A7-27E928C127A9}"/>
              </c:ext>
            </c:extLst>
          </c:dPt>
          <c:dPt>
            <c:idx val="4"/>
            <c:bubble3D val="0"/>
            <c:spPr>
              <a:solidFill>
                <a:schemeClr val="accent2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AB7-435E-895C-CB95A8490576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B7-435E-895C-CB95A8490576}"/>
                </c:ext>
              </c:extLst>
            </c:dLbl>
            <c:dLbl>
              <c:idx val="1"/>
              <c:layout>
                <c:manualLayout>
                  <c:x val="-0.1644101348412883"/>
                  <c:y val="2.618953956654318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01239506828556"/>
                      <c:h val="0.12368096658055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AB7-435E-895C-CB95A8490576}"/>
                </c:ext>
              </c:extLst>
            </c:dLbl>
            <c:dLbl>
              <c:idx val="3"/>
              <c:layout>
                <c:manualLayout>
                  <c:x val="0.11143306480397519"/>
                  <c:y val="1.385851787222309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882399733947626"/>
                      <c:h val="0.12368096658055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8F6-4BCB-91A7-27E928C127A9}"/>
                </c:ext>
              </c:extLst>
            </c:dLbl>
            <c:dLbl>
              <c:idx val="4"/>
              <c:layout>
                <c:manualLayout>
                  <c:x val="0.16926485976822744"/>
                  <c:y val="0.179390654845897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1789689495926"/>
                      <c:h val="0.12368096658055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AB7-435E-895C-CB95A84905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r34</c:v>
                </c:pt>
                <c:pt idx="1">
                  <c:v>과학기술대학</c:v>
                </c:pt>
                <c:pt idx="2">
                  <c:v>글로벌비즈니스대학</c:v>
                </c:pt>
                <c:pt idx="3">
                  <c:v>공공정책대학</c:v>
                </c:pt>
                <c:pt idx="4">
                  <c:v>문화스포츠대학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89</c:v>
                </c:pt>
                <c:pt idx="2">
                  <c:v>51</c:v>
                </c:pt>
                <c:pt idx="3">
                  <c:v>23</c:v>
                </c:pt>
                <c:pt idx="4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B7-435E-895C-CB95A84905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D66-4BCD-B913-790EED857356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D66-4BCD-B913-790EED857356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D66-4BCD-B913-790EED857356}"/>
              </c:ext>
            </c:extLst>
          </c:dPt>
          <c:dPt>
            <c:idx val="3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D66-4BCD-B913-790EED857356}"/>
              </c:ext>
            </c:extLst>
          </c:dPt>
          <c:dPt>
            <c:idx val="4"/>
            <c:bubble3D val="0"/>
            <c:spPr>
              <a:solidFill>
                <a:schemeClr val="accent2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3D66-4BCD-B913-790EED85735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r34</c:v>
                </c:pt>
                <c:pt idx="1">
                  <c:v>과학기술대학</c:v>
                </c:pt>
                <c:pt idx="2">
                  <c:v>글로벌비즈니스대학</c:v>
                </c:pt>
                <c:pt idx="3">
                  <c:v>공공정책대학</c:v>
                </c:pt>
                <c:pt idx="4">
                  <c:v>문화스포츠대학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44.5</c:v>
                </c:pt>
                <c:pt idx="2">
                  <c:v>25.5</c:v>
                </c:pt>
                <c:pt idx="3">
                  <c:v>11.5</c:v>
                </c:pt>
                <c:pt idx="4">
                  <c:v>18.5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B7-435E-895C-CB95A849057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0.10115499900895936"/>
          <c:y val="0.78256795953248137"/>
          <c:w val="0.78483026878591577"/>
          <c:h val="0.1973915847838501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600" dirty="0"/>
              <a:t>한달 용돈</a:t>
            </a:r>
          </a:p>
        </c:rich>
      </c:tx>
      <c:layout>
        <c:manualLayout>
          <c:xMode val="edge"/>
          <c:yMode val="edge"/>
          <c:x val="0.38969518887663074"/>
          <c:y val="1.46151665534406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520933606786783"/>
          <c:y val="0.10349610206015747"/>
          <c:w val="0.73577237805555629"/>
          <c:h val="0.68486197807340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DF3-41A6-8AA5-776F49409B30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DF3-41A6-8AA5-776F49409B30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DF3-41A6-8AA5-776F49409B30}"/>
              </c:ext>
            </c:extLst>
          </c:dPt>
          <c:dPt>
            <c:idx val="3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DF3-41A6-8AA5-776F49409B30}"/>
              </c:ext>
            </c:extLst>
          </c:dPt>
          <c:dPt>
            <c:idx val="4"/>
            <c:bubble3D val="0"/>
            <c:spPr>
              <a:solidFill>
                <a:schemeClr val="accent2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7DF3-41A6-8AA5-776F49409B30}"/>
              </c:ext>
            </c:extLst>
          </c:dPt>
          <c:dLbls>
            <c:dLbl>
              <c:idx val="2"/>
              <c:layout>
                <c:manualLayout>
                  <c:x val="-0.21312925452549861"/>
                  <c:y val="-0.2109724226000342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06398315601915"/>
                      <c:h val="0.2012631186463824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DF3-41A6-8AA5-776F49409B30}"/>
                </c:ext>
              </c:extLst>
            </c:dLbl>
            <c:dLbl>
              <c:idx val="3"/>
              <c:layout>
                <c:manualLayout>
                  <c:x val="0.20529852105544791"/>
                  <c:y val="-0.1790843157014072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4331634275728"/>
                      <c:h val="0.2012631186463824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DF3-41A6-8AA5-776F49409B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20만원 미만</c:v>
                </c:pt>
                <c:pt idx="1">
                  <c:v>20만원 이상 30만원 미만</c:v>
                </c:pt>
                <c:pt idx="2">
                  <c:v>30만원 이상 40만원 미만</c:v>
                </c:pt>
                <c:pt idx="3">
                  <c:v>40만원 이상
50만원 미만</c:v>
                </c:pt>
                <c:pt idx="4">
                  <c:v>50만원 이상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</c:v>
                </c:pt>
                <c:pt idx="1">
                  <c:v>40</c:v>
                </c:pt>
                <c:pt idx="2">
                  <c:v>46</c:v>
                </c:pt>
                <c:pt idx="3">
                  <c:v>38</c:v>
                </c:pt>
                <c:pt idx="4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98-45D2-A875-62A9068658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백분율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C75-4065-A36C-F27795CB6006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C75-4065-A36C-F27795CB6006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C75-4065-A36C-F27795CB6006}"/>
              </c:ext>
            </c:extLst>
          </c:dPt>
          <c:dPt>
            <c:idx val="3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C75-4065-A36C-F27795CB6006}"/>
              </c:ext>
            </c:extLst>
          </c:dPt>
          <c:dPt>
            <c:idx val="4"/>
            <c:bubble3D val="0"/>
            <c:spPr>
              <a:solidFill>
                <a:schemeClr val="accent2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C75-4065-A36C-F27795CB600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20만원 미만</c:v>
                </c:pt>
                <c:pt idx="1">
                  <c:v>20만원 이상 30만원 미만</c:v>
                </c:pt>
                <c:pt idx="2">
                  <c:v>30만원 이상 40만원 미만</c:v>
                </c:pt>
                <c:pt idx="3">
                  <c:v>40만원 이상
50만원 미만</c:v>
                </c:pt>
                <c:pt idx="4">
                  <c:v>50만원 이상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9.5</c:v>
                </c:pt>
                <c:pt idx="1">
                  <c:v>20</c:v>
                </c:pt>
                <c:pt idx="2">
                  <c:v>23</c:v>
                </c:pt>
                <c:pt idx="3">
                  <c:v>19</c:v>
                </c:pt>
                <c:pt idx="4">
                  <c:v>28.5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98-45D2-A875-62A906865877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9258732072063524E-2"/>
          <c:y val="0.78488009234023337"/>
          <c:w val="0.9467701107038059"/>
          <c:h val="0.2099485937409494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600" dirty="0"/>
              <a:t>영화관 이용 브랜드 별 분포</a:t>
            </a:r>
          </a:p>
        </c:rich>
      </c:tx>
      <c:layout>
        <c:manualLayout>
          <c:xMode val="edge"/>
          <c:yMode val="edge"/>
          <c:x val="0.15938417265119867"/>
          <c:y val="6.1589276676489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006796050491048"/>
          <c:y val="0.22683155761463594"/>
          <c:w val="0.78432692325521458"/>
          <c:h val="0.652694453702674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빈도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923-4EC2-942D-91DC444CE826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923-4EC2-942D-91DC444CE826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923-4EC2-942D-91DC444CE826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923-4EC2-942D-91DC444CE8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CGV</c:v>
                </c:pt>
                <c:pt idx="1">
                  <c:v>메가박스</c:v>
                </c:pt>
                <c:pt idx="2">
                  <c:v>롯데시네마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116</c:v>
                </c:pt>
                <c:pt idx="1">
                  <c:v>45</c:v>
                </c:pt>
                <c:pt idx="2">
                  <c:v>37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23-4EC2-942D-91DC444CE82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8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E82401-6767-43B1-A297-7907C027D998}" type="doc">
      <dgm:prSet loTypeId="urn:microsoft.com/office/officeart/2005/8/layout/venn2" loCatId="relationship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D5C88D18-025C-466F-87BA-85BED4FB1198}">
      <dgm:prSet phldrT="[텍스트]" custT="1"/>
      <dgm:spPr/>
      <dgm:t>
        <a:bodyPr/>
        <a:lstStyle/>
        <a:p>
          <a:pPr latinLnBrk="1"/>
          <a:r>
            <a:rPr lang="ko-KR" altLang="en-US" sz="1600" b="1" dirty="0"/>
            <a:t>대학생</a:t>
          </a:r>
          <a:endParaRPr lang="ko-KR" altLang="en-US" sz="1200" b="1" dirty="0"/>
        </a:p>
      </dgm:t>
    </dgm:pt>
    <dgm:pt modelId="{E1C384B1-DBF8-476A-BA78-FB687BC261BB}" type="parTrans" cxnId="{C1DBCA93-E0B2-4EAB-BD9F-614FE255403F}">
      <dgm:prSet/>
      <dgm:spPr/>
      <dgm:t>
        <a:bodyPr/>
        <a:lstStyle/>
        <a:p>
          <a:pPr latinLnBrk="1"/>
          <a:endParaRPr lang="ko-KR" altLang="en-US"/>
        </a:p>
      </dgm:t>
    </dgm:pt>
    <dgm:pt modelId="{F2EF7547-36AB-4C25-81F9-7266B68D932E}" type="sibTrans" cxnId="{C1DBCA93-E0B2-4EAB-BD9F-614FE255403F}">
      <dgm:prSet/>
      <dgm:spPr/>
      <dgm:t>
        <a:bodyPr/>
        <a:lstStyle/>
        <a:p>
          <a:pPr latinLnBrk="1"/>
          <a:endParaRPr lang="ko-KR" altLang="en-US"/>
        </a:p>
      </dgm:t>
    </dgm:pt>
    <dgm:pt modelId="{3A4C0370-F0A0-4FCA-9A5B-CB7C04C8AF8E}">
      <dgm:prSet phldrT="[텍스트]" custT="1"/>
      <dgm:spPr/>
      <dgm:t>
        <a:bodyPr/>
        <a:lstStyle/>
        <a:p>
          <a:pPr latinLnBrk="1"/>
          <a:endParaRPr lang="en-US" altLang="ko-KR" sz="1600" b="1" dirty="0"/>
        </a:p>
        <a:p>
          <a:pPr latinLnBrk="1"/>
          <a:r>
            <a:rPr lang="ko-KR" altLang="en-US" sz="1600" b="1" dirty="0"/>
            <a:t>고려대학교 세종캠퍼스 재학생</a:t>
          </a:r>
        </a:p>
      </dgm:t>
    </dgm:pt>
    <dgm:pt modelId="{6F1CFF22-A153-400F-BE66-018100349D1C}" type="parTrans" cxnId="{405A2011-7984-4EC9-94A2-4E2F1B5EEC2F}">
      <dgm:prSet/>
      <dgm:spPr/>
      <dgm:t>
        <a:bodyPr/>
        <a:lstStyle/>
        <a:p>
          <a:pPr latinLnBrk="1"/>
          <a:endParaRPr lang="ko-KR" altLang="en-US"/>
        </a:p>
      </dgm:t>
    </dgm:pt>
    <dgm:pt modelId="{7A3C0031-3832-48D0-83A9-802B8ACF3A68}" type="sibTrans" cxnId="{405A2011-7984-4EC9-94A2-4E2F1B5EEC2F}">
      <dgm:prSet/>
      <dgm:spPr/>
      <dgm:t>
        <a:bodyPr/>
        <a:lstStyle/>
        <a:p>
          <a:pPr latinLnBrk="1"/>
          <a:endParaRPr lang="ko-KR" altLang="en-US"/>
        </a:p>
      </dgm:t>
    </dgm:pt>
    <dgm:pt modelId="{69256995-AA23-4DCD-ACB4-F13BBA39C16E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200</a:t>
          </a:r>
          <a:r>
            <a:rPr lang="ko-KR" altLang="en-US" sz="1600" b="1" dirty="0"/>
            <a:t>명 </a:t>
          </a:r>
          <a:endParaRPr lang="en-US" altLang="ko-KR" sz="1600" b="1" dirty="0"/>
        </a:p>
        <a:p>
          <a:pPr latinLnBrk="1"/>
          <a:r>
            <a:rPr lang="en-US" altLang="ko-KR" sz="1600" b="1" dirty="0"/>
            <a:t>(</a:t>
          </a:r>
          <a:r>
            <a:rPr lang="ko-KR" altLang="en-US" sz="1600" b="1" dirty="0"/>
            <a:t>할당 추출</a:t>
          </a:r>
          <a:r>
            <a:rPr lang="en-US" altLang="ko-KR" sz="1600" b="1" dirty="0"/>
            <a:t>)</a:t>
          </a:r>
          <a:endParaRPr lang="ko-KR" altLang="en-US" sz="1600" b="1" dirty="0"/>
        </a:p>
      </dgm:t>
    </dgm:pt>
    <dgm:pt modelId="{E00EB374-35CB-45C4-AD2B-F3097488CF68}" type="parTrans" cxnId="{534A5F81-56C9-4E90-8895-CEB3AB8483A5}">
      <dgm:prSet/>
      <dgm:spPr/>
      <dgm:t>
        <a:bodyPr/>
        <a:lstStyle/>
        <a:p>
          <a:pPr latinLnBrk="1"/>
          <a:endParaRPr lang="ko-KR" altLang="en-US"/>
        </a:p>
      </dgm:t>
    </dgm:pt>
    <dgm:pt modelId="{FC0EC5D6-58FB-4FD1-A65F-296E544569F2}" type="sibTrans" cxnId="{534A5F81-56C9-4E90-8895-CEB3AB8483A5}">
      <dgm:prSet/>
      <dgm:spPr/>
      <dgm:t>
        <a:bodyPr/>
        <a:lstStyle/>
        <a:p>
          <a:pPr latinLnBrk="1"/>
          <a:endParaRPr lang="ko-KR" altLang="en-US"/>
        </a:p>
      </dgm:t>
    </dgm:pt>
    <dgm:pt modelId="{381B8429-B609-4A34-A34A-DE61BC60B59F}" type="pres">
      <dgm:prSet presAssocID="{96E82401-6767-43B1-A297-7907C027D998}" presName="Name0" presStyleCnt="0">
        <dgm:presLayoutVars>
          <dgm:chMax val="7"/>
          <dgm:resizeHandles val="exact"/>
        </dgm:presLayoutVars>
      </dgm:prSet>
      <dgm:spPr/>
    </dgm:pt>
    <dgm:pt modelId="{B1F66FFF-1D8B-460F-A249-CFDFA3615B96}" type="pres">
      <dgm:prSet presAssocID="{96E82401-6767-43B1-A297-7907C027D998}" presName="comp1" presStyleCnt="0"/>
      <dgm:spPr/>
    </dgm:pt>
    <dgm:pt modelId="{96F23C2C-5377-4E41-B28C-50E072375EB6}" type="pres">
      <dgm:prSet presAssocID="{96E82401-6767-43B1-A297-7907C027D998}" presName="circle1" presStyleLbl="node1" presStyleIdx="0" presStyleCnt="3"/>
      <dgm:spPr/>
    </dgm:pt>
    <dgm:pt modelId="{96F74CB1-86C4-4968-9737-ECC3E7489F81}" type="pres">
      <dgm:prSet presAssocID="{96E82401-6767-43B1-A297-7907C027D998}" presName="c1text" presStyleLbl="node1" presStyleIdx="0" presStyleCnt="3">
        <dgm:presLayoutVars>
          <dgm:bulletEnabled val="1"/>
        </dgm:presLayoutVars>
      </dgm:prSet>
      <dgm:spPr/>
    </dgm:pt>
    <dgm:pt modelId="{33DC7C39-B9C1-471B-BFE1-F1A9F791A39E}" type="pres">
      <dgm:prSet presAssocID="{96E82401-6767-43B1-A297-7907C027D998}" presName="comp2" presStyleCnt="0"/>
      <dgm:spPr/>
    </dgm:pt>
    <dgm:pt modelId="{4F356AC6-43D2-49DD-BDD8-BC7826B1FFAF}" type="pres">
      <dgm:prSet presAssocID="{96E82401-6767-43B1-A297-7907C027D998}" presName="circle2" presStyleLbl="node1" presStyleIdx="1" presStyleCnt="3"/>
      <dgm:spPr/>
    </dgm:pt>
    <dgm:pt modelId="{17E3AF92-A588-4A8B-B16D-4D9B9C925DC6}" type="pres">
      <dgm:prSet presAssocID="{96E82401-6767-43B1-A297-7907C027D998}" presName="c2text" presStyleLbl="node1" presStyleIdx="1" presStyleCnt="3">
        <dgm:presLayoutVars>
          <dgm:bulletEnabled val="1"/>
        </dgm:presLayoutVars>
      </dgm:prSet>
      <dgm:spPr/>
    </dgm:pt>
    <dgm:pt modelId="{12BDE703-B4A9-4FB9-887B-310D8AED2312}" type="pres">
      <dgm:prSet presAssocID="{96E82401-6767-43B1-A297-7907C027D998}" presName="comp3" presStyleCnt="0"/>
      <dgm:spPr/>
    </dgm:pt>
    <dgm:pt modelId="{E8D5CE85-205B-4D23-8E2C-42A922D80B87}" type="pres">
      <dgm:prSet presAssocID="{96E82401-6767-43B1-A297-7907C027D998}" presName="circle3" presStyleLbl="node1" presStyleIdx="2" presStyleCnt="3"/>
      <dgm:spPr/>
    </dgm:pt>
    <dgm:pt modelId="{A6BAF429-E0B3-4D10-8D57-A02C4548E625}" type="pres">
      <dgm:prSet presAssocID="{96E82401-6767-43B1-A297-7907C027D998}" presName="c3text" presStyleLbl="node1" presStyleIdx="2" presStyleCnt="3">
        <dgm:presLayoutVars>
          <dgm:bulletEnabled val="1"/>
        </dgm:presLayoutVars>
      </dgm:prSet>
      <dgm:spPr/>
    </dgm:pt>
  </dgm:ptLst>
  <dgm:cxnLst>
    <dgm:cxn modelId="{405A2011-7984-4EC9-94A2-4E2F1B5EEC2F}" srcId="{96E82401-6767-43B1-A297-7907C027D998}" destId="{3A4C0370-F0A0-4FCA-9A5B-CB7C04C8AF8E}" srcOrd="1" destOrd="0" parTransId="{6F1CFF22-A153-400F-BE66-018100349D1C}" sibTransId="{7A3C0031-3832-48D0-83A9-802B8ACF3A68}"/>
    <dgm:cxn modelId="{EA876321-2B3E-45F0-9D75-CCC4A92D6576}" type="presOf" srcId="{3A4C0370-F0A0-4FCA-9A5B-CB7C04C8AF8E}" destId="{4F356AC6-43D2-49DD-BDD8-BC7826B1FFAF}" srcOrd="0" destOrd="0" presId="urn:microsoft.com/office/officeart/2005/8/layout/venn2"/>
    <dgm:cxn modelId="{1474D649-BE33-4A05-AD28-6A4DF04A4E34}" type="presOf" srcId="{69256995-AA23-4DCD-ACB4-F13BBA39C16E}" destId="{A6BAF429-E0B3-4D10-8D57-A02C4548E625}" srcOrd="1" destOrd="0" presId="urn:microsoft.com/office/officeart/2005/8/layout/venn2"/>
    <dgm:cxn modelId="{65070C4C-9C21-47B5-B28F-AED10E91F239}" type="presOf" srcId="{D5C88D18-025C-466F-87BA-85BED4FB1198}" destId="{96F23C2C-5377-4E41-B28C-50E072375EB6}" srcOrd="0" destOrd="0" presId="urn:microsoft.com/office/officeart/2005/8/layout/venn2"/>
    <dgm:cxn modelId="{51A5A651-3260-4762-91B8-B8F780D27B24}" type="presOf" srcId="{D5C88D18-025C-466F-87BA-85BED4FB1198}" destId="{96F74CB1-86C4-4968-9737-ECC3E7489F81}" srcOrd="1" destOrd="0" presId="urn:microsoft.com/office/officeart/2005/8/layout/venn2"/>
    <dgm:cxn modelId="{534A5F81-56C9-4E90-8895-CEB3AB8483A5}" srcId="{96E82401-6767-43B1-A297-7907C027D998}" destId="{69256995-AA23-4DCD-ACB4-F13BBA39C16E}" srcOrd="2" destOrd="0" parTransId="{E00EB374-35CB-45C4-AD2B-F3097488CF68}" sibTransId="{FC0EC5D6-58FB-4FD1-A65F-296E544569F2}"/>
    <dgm:cxn modelId="{C1DBCA93-E0B2-4EAB-BD9F-614FE255403F}" srcId="{96E82401-6767-43B1-A297-7907C027D998}" destId="{D5C88D18-025C-466F-87BA-85BED4FB1198}" srcOrd="0" destOrd="0" parTransId="{E1C384B1-DBF8-476A-BA78-FB687BC261BB}" sibTransId="{F2EF7547-36AB-4C25-81F9-7266B68D932E}"/>
    <dgm:cxn modelId="{A01209A2-A4D8-4674-9627-C79B5009A9A4}" type="presOf" srcId="{96E82401-6767-43B1-A297-7907C027D998}" destId="{381B8429-B609-4A34-A34A-DE61BC60B59F}" srcOrd="0" destOrd="0" presId="urn:microsoft.com/office/officeart/2005/8/layout/venn2"/>
    <dgm:cxn modelId="{EB3052CE-12DF-4FE4-9DA5-5030B9BA8557}" type="presOf" srcId="{69256995-AA23-4DCD-ACB4-F13BBA39C16E}" destId="{E8D5CE85-205B-4D23-8E2C-42A922D80B87}" srcOrd="0" destOrd="0" presId="urn:microsoft.com/office/officeart/2005/8/layout/venn2"/>
    <dgm:cxn modelId="{306533D8-AFC5-4A29-9A9C-375DFA479201}" type="presOf" srcId="{3A4C0370-F0A0-4FCA-9A5B-CB7C04C8AF8E}" destId="{17E3AF92-A588-4A8B-B16D-4D9B9C925DC6}" srcOrd="1" destOrd="0" presId="urn:microsoft.com/office/officeart/2005/8/layout/venn2"/>
    <dgm:cxn modelId="{B7FA7130-9EC4-4131-922D-CCC208E7D828}" type="presParOf" srcId="{381B8429-B609-4A34-A34A-DE61BC60B59F}" destId="{B1F66FFF-1D8B-460F-A249-CFDFA3615B96}" srcOrd="0" destOrd="0" presId="urn:microsoft.com/office/officeart/2005/8/layout/venn2"/>
    <dgm:cxn modelId="{E44FDD4C-BE0D-4932-ABE6-42A116987B10}" type="presParOf" srcId="{B1F66FFF-1D8B-460F-A249-CFDFA3615B96}" destId="{96F23C2C-5377-4E41-B28C-50E072375EB6}" srcOrd="0" destOrd="0" presId="urn:microsoft.com/office/officeart/2005/8/layout/venn2"/>
    <dgm:cxn modelId="{FC806D12-F020-4B23-91DD-E78E47DF5E0B}" type="presParOf" srcId="{B1F66FFF-1D8B-460F-A249-CFDFA3615B96}" destId="{96F74CB1-86C4-4968-9737-ECC3E7489F81}" srcOrd="1" destOrd="0" presId="urn:microsoft.com/office/officeart/2005/8/layout/venn2"/>
    <dgm:cxn modelId="{4C48147D-F4DF-4C87-BD5B-95264C24618E}" type="presParOf" srcId="{381B8429-B609-4A34-A34A-DE61BC60B59F}" destId="{33DC7C39-B9C1-471B-BFE1-F1A9F791A39E}" srcOrd="1" destOrd="0" presId="urn:microsoft.com/office/officeart/2005/8/layout/venn2"/>
    <dgm:cxn modelId="{E94E8601-EAB2-4B17-B215-1BFB4E1646B2}" type="presParOf" srcId="{33DC7C39-B9C1-471B-BFE1-F1A9F791A39E}" destId="{4F356AC6-43D2-49DD-BDD8-BC7826B1FFAF}" srcOrd="0" destOrd="0" presId="urn:microsoft.com/office/officeart/2005/8/layout/venn2"/>
    <dgm:cxn modelId="{1A0BF0C1-9AA0-48C0-BB6F-B53B623FACA7}" type="presParOf" srcId="{33DC7C39-B9C1-471B-BFE1-F1A9F791A39E}" destId="{17E3AF92-A588-4A8B-B16D-4D9B9C925DC6}" srcOrd="1" destOrd="0" presId="urn:microsoft.com/office/officeart/2005/8/layout/venn2"/>
    <dgm:cxn modelId="{7D23396C-B707-4092-AD4A-4891C8BEA4DB}" type="presParOf" srcId="{381B8429-B609-4A34-A34A-DE61BC60B59F}" destId="{12BDE703-B4A9-4FB9-887B-310D8AED2312}" srcOrd="2" destOrd="0" presId="urn:microsoft.com/office/officeart/2005/8/layout/venn2"/>
    <dgm:cxn modelId="{67028F54-DCC5-4B3F-9B4A-3F270F65B178}" type="presParOf" srcId="{12BDE703-B4A9-4FB9-887B-310D8AED2312}" destId="{E8D5CE85-205B-4D23-8E2C-42A922D80B87}" srcOrd="0" destOrd="0" presId="urn:microsoft.com/office/officeart/2005/8/layout/venn2"/>
    <dgm:cxn modelId="{5D01C94D-02E5-454A-9221-46588750085E}" type="presParOf" srcId="{12BDE703-B4A9-4FB9-887B-310D8AED2312}" destId="{A6BAF429-E0B3-4D10-8D57-A02C4548E62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8598F5-27C1-4DEF-8198-7B4275806160}" type="doc">
      <dgm:prSet loTypeId="urn:microsoft.com/office/officeart/2005/8/layout/cycle7" loCatId="cycle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E4DA61CC-146A-4BD9-AC10-B8096FDF5EE5}">
      <dgm:prSet phldrT="[텍스트]"/>
      <dgm:spPr/>
      <dgm:t>
        <a:bodyPr/>
        <a:lstStyle/>
        <a:p>
          <a:pPr latinLnBrk="1"/>
          <a:r>
            <a:rPr lang="ko-KR" altLang="en-US" dirty="0"/>
            <a:t>이용 실태</a:t>
          </a:r>
        </a:p>
      </dgm:t>
    </dgm:pt>
    <dgm:pt modelId="{B621FB1E-3C44-4A3D-B2AE-71162CDF79E0}" type="parTrans" cxnId="{E1492E46-7D41-4365-90DB-532D584D4C72}">
      <dgm:prSet/>
      <dgm:spPr/>
      <dgm:t>
        <a:bodyPr/>
        <a:lstStyle/>
        <a:p>
          <a:pPr latinLnBrk="1"/>
          <a:endParaRPr lang="ko-KR" altLang="en-US"/>
        </a:p>
      </dgm:t>
    </dgm:pt>
    <dgm:pt modelId="{7D7F2643-59B9-4688-98CE-40298A708F78}" type="sibTrans" cxnId="{E1492E46-7D41-4365-90DB-532D584D4C72}">
      <dgm:prSet/>
      <dgm:spPr/>
      <dgm:t>
        <a:bodyPr/>
        <a:lstStyle/>
        <a:p>
          <a:pPr latinLnBrk="1"/>
          <a:endParaRPr lang="ko-KR" altLang="en-US"/>
        </a:p>
      </dgm:t>
    </dgm:pt>
    <dgm:pt modelId="{201F2F9C-EF9C-4D22-AD20-5346EBD33924}">
      <dgm:prSet phldrT="[텍스트]"/>
      <dgm:spPr/>
      <dgm:t>
        <a:bodyPr/>
        <a:lstStyle/>
        <a:p>
          <a:pPr latinLnBrk="1"/>
          <a:r>
            <a:rPr lang="ko-KR" altLang="en-US" dirty="0"/>
            <a:t>이용 만족도</a:t>
          </a:r>
        </a:p>
      </dgm:t>
    </dgm:pt>
    <dgm:pt modelId="{0D526257-6170-4201-B012-A1C7751440F7}" type="parTrans" cxnId="{F4C461E5-4A45-4D13-B713-1840563630EE}">
      <dgm:prSet/>
      <dgm:spPr/>
      <dgm:t>
        <a:bodyPr/>
        <a:lstStyle/>
        <a:p>
          <a:pPr latinLnBrk="1"/>
          <a:endParaRPr lang="ko-KR" altLang="en-US"/>
        </a:p>
      </dgm:t>
    </dgm:pt>
    <dgm:pt modelId="{CB78E3B5-ABC2-4DD4-B649-4B0E2689E2A4}" type="sibTrans" cxnId="{F4C461E5-4A45-4D13-B713-1840563630EE}">
      <dgm:prSet/>
      <dgm:spPr/>
      <dgm:t>
        <a:bodyPr/>
        <a:lstStyle/>
        <a:p>
          <a:pPr latinLnBrk="1"/>
          <a:endParaRPr lang="ko-KR" altLang="en-US"/>
        </a:p>
      </dgm:t>
    </dgm:pt>
    <dgm:pt modelId="{8EB989E6-F00B-402F-AC5E-B757BEBFE44B}">
      <dgm:prSet phldrT="[텍스트]"/>
      <dgm:spPr/>
      <dgm:t>
        <a:bodyPr/>
        <a:lstStyle/>
        <a:p>
          <a:pPr latinLnBrk="1"/>
          <a:r>
            <a:rPr lang="ko-KR" altLang="en-US" dirty="0"/>
            <a:t>인구특성</a:t>
          </a:r>
        </a:p>
      </dgm:t>
    </dgm:pt>
    <dgm:pt modelId="{119EC16C-3295-4D74-AA9D-771552353A00}" type="parTrans" cxnId="{DDB54435-853D-4D81-9EE0-D955D40CCF1C}">
      <dgm:prSet/>
      <dgm:spPr/>
      <dgm:t>
        <a:bodyPr/>
        <a:lstStyle/>
        <a:p>
          <a:pPr latinLnBrk="1"/>
          <a:endParaRPr lang="ko-KR" altLang="en-US"/>
        </a:p>
      </dgm:t>
    </dgm:pt>
    <dgm:pt modelId="{CA1913FB-8454-4D40-8573-1A8D6E45E19C}" type="sibTrans" cxnId="{DDB54435-853D-4D81-9EE0-D955D40CCF1C}">
      <dgm:prSet/>
      <dgm:spPr/>
      <dgm:t>
        <a:bodyPr/>
        <a:lstStyle/>
        <a:p>
          <a:pPr latinLnBrk="1"/>
          <a:endParaRPr lang="ko-KR" altLang="en-US"/>
        </a:p>
      </dgm:t>
    </dgm:pt>
    <dgm:pt modelId="{0645D290-4902-44D6-AFAD-C342E49503A2}" type="pres">
      <dgm:prSet presAssocID="{258598F5-27C1-4DEF-8198-7B4275806160}" presName="Name0" presStyleCnt="0">
        <dgm:presLayoutVars>
          <dgm:dir/>
          <dgm:resizeHandles val="exact"/>
        </dgm:presLayoutVars>
      </dgm:prSet>
      <dgm:spPr/>
    </dgm:pt>
    <dgm:pt modelId="{1A293AD3-6D69-468E-9FBC-BE8122BFB2ED}" type="pres">
      <dgm:prSet presAssocID="{E4DA61CC-146A-4BD9-AC10-B8096FDF5EE5}" presName="node" presStyleLbl="node1" presStyleIdx="0" presStyleCnt="3">
        <dgm:presLayoutVars>
          <dgm:bulletEnabled val="1"/>
        </dgm:presLayoutVars>
      </dgm:prSet>
      <dgm:spPr/>
    </dgm:pt>
    <dgm:pt modelId="{548F57B6-2B5E-4DD5-A04F-5CADFD3EAB03}" type="pres">
      <dgm:prSet presAssocID="{7D7F2643-59B9-4688-98CE-40298A708F78}" presName="sibTrans" presStyleLbl="sibTrans2D1" presStyleIdx="0" presStyleCnt="3"/>
      <dgm:spPr/>
    </dgm:pt>
    <dgm:pt modelId="{4BE2717B-E422-41F7-9876-F747D5194BD9}" type="pres">
      <dgm:prSet presAssocID="{7D7F2643-59B9-4688-98CE-40298A708F78}" presName="connectorText" presStyleLbl="sibTrans2D1" presStyleIdx="0" presStyleCnt="3"/>
      <dgm:spPr/>
    </dgm:pt>
    <dgm:pt modelId="{D81430E9-63B8-4C09-8E6E-682CF149072F}" type="pres">
      <dgm:prSet presAssocID="{201F2F9C-EF9C-4D22-AD20-5346EBD33924}" presName="node" presStyleLbl="node1" presStyleIdx="1" presStyleCnt="3" custRadScaleRad="108016" custRadScaleInc="-4043">
        <dgm:presLayoutVars>
          <dgm:bulletEnabled val="1"/>
        </dgm:presLayoutVars>
      </dgm:prSet>
      <dgm:spPr/>
    </dgm:pt>
    <dgm:pt modelId="{76D57E34-F291-459C-A184-854DF14E33B4}" type="pres">
      <dgm:prSet presAssocID="{CB78E3B5-ABC2-4DD4-B649-4B0E2689E2A4}" presName="sibTrans" presStyleLbl="sibTrans2D1" presStyleIdx="1" presStyleCnt="3"/>
      <dgm:spPr/>
    </dgm:pt>
    <dgm:pt modelId="{7FA84756-92D4-49AA-A315-E620BF43F8E8}" type="pres">
      <dgm:prSet presAssocID="{CB78E3B5-ABC2-4DD4-B649-4B0E2689E2A4}" presName="connectorText" presStyleLbl="sibTrans2D1" presStyleIdx="1" presStyleCnt="3"/>
      <dgm:spPr/>
    </dgm:pt>
    <dgm:pt modelId="{0AA52021-0590-4942-922B-28F1B4AADBB4}" type="pres">
      <dgm:prSet presAssocID="{8EB989E6-F00B-402F-AC5E-B757BEBFE44B}" presName="node" presStyleLbl="node1" presStyleIdx="2" presStyleCnt="3" custRadScaleRad="107278" custRadScaleInc="3700">
        <dgm:presLayoutVars>
          <dgm:bulletEnabled val="1"/>
        </dgm:presLayoutVars>
      </dgm:prSet>
      <dgm:spPr/>
    </dgm:pt>
    <dgm:pt modelId="{83FBAF74-CC0E-40C3-9615-6D91C37B88A7}" type="pres">
      <dgm:prSet presAssocID="{CA1913FB-8454-4D40-8573-1A8D6E45E19C}" presName="sibTrans" presStyleLbl="sibTrans2D1" presStyleIdx="2" presStyleCnt="3"/>
      <dgm:spPr/>
    </dgm:pt>
    <dgm:pt modelId="{2C08AC5F-9B1E-476B-A45A-13F4775A2A1B}" type="pres">
      <dgm:prSet presAssocID="{CA1913FB-8454-4D40-8573-1A8D6E45E19C}" presName="connectorText" presStyleLbl="sibTrans2D1" presStyleIdx="2" presStyleCnt="3"/>
      <dgm:spPr/>
    </dgm:pt>
  </dgm:ptLst>
  <dgm:cxnLst>
    <dgm:cxn modelId="{8D30B904-5C31-4CB0-A1CC-0E3064678AD3}" type="presOf" srcId="{201F2F9C-EF9C-4D22-AD20-5346EBD33924}" destId="{D81430E9-63B8-4C09-8E6E-682CF149072F}" srcOrd="0" destOrd="0" presId="urn:microsoft.com/office/officeart/2005/8/layout/cycle7"/>
    <dgm:cxn modelId="{E6BA1013-380E-46F0-ADA3-481844BDB42D}" type="presOf" srcId="{E4DA61CC-146A-4BD9-AC10-B8096FDF5EE5}" destId="{1A293AD3-6D69-468E-9FBC-BE8122BFB2ED}" srcOrd="0" destOrd="0" presId="urn:microsoft.com/office/officeart/2005/8/layout/cycle7"/>
    <dgm:cxn modelId="{22B1CE2A-420D-417B-8491-B3F25B8063CC}" type="presOf" srcId="{7D7F2643-59B9-4688-98CE-40298A708F78}" destId="{548F57B6-2B5E-4DD5-A04F-5CADFD3EAB03}" srcOrd="0" destOrd="0" presId="urn:microsoft.com/office/officeart/2005/8/layout/cycle7"/>
    <dgm:cxn modelId="{DDB54435-853D-4D81-9EE0-D955D40CCF1C}" srcId="{258598F5-27C1-4DEF-8198-7B4275806160}" destId="{8EB989E6-F00B-402F-AC5E-B757BEBFE44B}" srcOrd="2" destOrd="0" parTransId="{119EC16C-3295-4D74-AA9D-771552353A00}" sibTransId="{CA1913FB-8454-4D40-8573-1A8D6E45E19C}"/>
    <dgm:cxn modelId="{8D15C565-CBE7-4600-8D19-E2AA52202C92}" type="presOf" srcId="{CB78E3B5-ABC2-4DD4-B649-4B0E2689E2A4}" destId="{7FA84756-92D4-49AA-A315-E620BF43F8E8}" srcOrd="1" destOrd="0" presId="urn:microsoft.com/office/officeart/2005/8/layout/cycle7"/>
    <dgm:cxn modelId="{E1492E46-7D41-4365-90DB-532D584D4C72}" srcId="{258598F5-27C1-4DEF-8198-7B4275806160}" destId="{E4DA61CC-146A-4BD9-AC10-B8096FDF5EE5}" srcOrd="0" destOrd="0" parTransId="{B621FB1E-3C44-4A3D-B2AE-71162CDF79E0}" sibTransId="{7D7F2643-59B9-4688-98CE-40298A708F78}"/>
    <dgm:cxn modelId="{35819F4A-F766-4BA3-9493-DBB0CDAB910B}" type="presOf" srcId="{CA1913FB-8454-4D40-8573-1A8D6E45E19C}" destId="{2C08AC5F-9B1E-476B-A45A-13F4775A2A1B}" srcOrd="1" destOrd="0" presId="urn:microsoft.com/office/officeart/2005/8/layout/cycle7"/>
    <dgm:cxn modelId="{64D9858A-C58B-4763-B798-8AC8F9AF89CA}" type="presOf" srcId="{7D7F2643-59B9-4688-98CE-40298A708F78}" destId="{4BE2717B-E422-41F7-9876-F747D5194BD9}" srcOrd="1" destOrd="0" presId="urn:microsoft.com/office/officeart/2005/8/layout/cycle7"/>
    <dgm:cxn modelId="{9F5D4498-8607-4DAF-8E0C-4935BC7CEBDC}" type="presOf" srcId="{258598F5-27C1-4DEF-8198-7B4275806160}" destId="{0645D290-4902-44D6-AFAD-C342E49503A2}" srcOrd="0" destOrd="0" presId="urn:microsoft.com/office/officeart/2005/8/layout/cycle7"/>
    <dgm:cxn modelId="{110EF6D6-3E25-4FFD-8B31-C8D05F983923}" type="presOf" srcId="{CB78E3B5-ABC2-4DD4-B649-4B0E2689E2A4}" destId="{76D57E34-F291-459C-A184-854DF14E33B4}" srcOrd="0" destOrd="0" presId="urn:microsoft.com/office/officeart/2005/8/layout/cycle7"/>
    <dgm:cxn modelId="{F4C461E5-4A45-4D13-B713-1840563630EE}" srcId="{258598F5-27C1-4DEF-8198-7B4275806160}" destId="{201F2F9C-EF9C-4D22-AD20-5346EBD33924}" srcOrd="1" destOrd="0" parTransId="{0D526257-6170-4201-B012-A1C7751440F7}" sibTransId="{CB78E3B5-ABC2-4DD4-B649-4B0E2689E2A4}"/>
    <dgm:cxn modelId="{2331E0F4-1582-4279-91D5-F2B24CAFADF9}" type="presOf" srcId="{8EB989E6-F00B-402F-AC5E-B757BEBFE44B}" destId="{0AA52021-0590-4942-922B-28F1B4AADBB4}" srcOrd="0" destOrd="0" presId="urn:microsoft.com/office/officeart/2005/8/layout/cycle7"/>
    <dgm:cxn modelId="{67CB27F9-B89A-4FF4-B490-5906C53C74BD}" type="presOf" srcId="{CA1913FB-8454-4D40-8573-1A8D6E45E19C}" destId="{83FBAF74-CC0E-40C3-9615-6D91C37B88A7}" srcOrd="0" destOrd="0" presId="urn:microsoft.com/office/officeart/2005/8/layout/cycle7"/>
    <dgm:cxn modelId="{87CF8732-651F-4221-81F6-FBAF54D9F251}" type="presParOf" srcId="{0645D290-4902-44D6-AFAD-C342E49503A2}" destId="{1A293AD3-6D69-468E-9FBC-BE8122BFB2ED}" srcOrd="0" destOrd="0" presId="urn:microsoft.com/office/officeart/2005/8/layout/cycle7"/>
    <dgm:cxn modelId="{3317C5FB-882A-491F-BF9C-A07AFC779B72}" type="presParOf" srcId="{0645D290-4902-44D6-AFAD-C342E49503A2}" destId="{548F57B6-2B5E-4DD5-A04F-5CADFD3EAB03}" srcOrd="1" destOrd="0" presId="urn:microsoft.com/office/officeart/2005/8/layout/cycle7"/>
    <dgm:cxn modelId="{D8D98FA2-5EB7-4893-A185-9F5A1E133597}" type="presParOf" srcId="{548F57B6-2B5E-4DD5-A04F-5CADFD3EAB03}" destId="{4BE2717B-E422-41F7-9876-F747D5194BD9}" srcOrd="0" destOrd="0" presId="urn:microsoft.com/office/officeart/2005/8/layout/cycle7"/>
    <dgm:cxn modelId="{CEFD3472-A57C-4C6F-89F7-817464FE89BC}" type="presParOf" srcId="{0645D290-4902-44D6-AFAD-C342E49503A2}" destId="{D81430E9-63B8-4C09-8E6E-682CF149072F}" srcOrd="2" destOrd="0" presId="urn:microsoft.com/office/officeart/2005/8/layout/cycle7"/>
    <dgm:cxn modelId="{00930676-B4BA-4742-98A4-24CD699B3385}" type="presParOf" srcId="{0645D290-4902-44D6-AFAD-C342E49503A2}" destId="{76D57E34-F291-459C-A184-854DF14E33B4}" srcOrd="3" destOrd="0" presId="urn:microsoft.com/office/officeart/2005/8/layout/cycle7"/>
    <dgm:cxn modelId="{5C8F361A-E085-4A00-B21E-A10DE70E9179}" type="presParOf" srcId="{76D57E34-F291-459C-A184-854DF14E33B4}" destId="{7FA84756-92D4-49AA-A315-E620BF43F8E8}" srcOrd="0" destOrd="0" presId="urn:microsoft.com/office/officeart/2005/8/layout/cycle7"/>
    <dgm:cxn modelId="{0926653B-3C02-47A9-AAAE-66AF8558FDB0}" type="presParOf" srcId="{0645D290-4902-44D6-AFAD-C342E49503A2}" destId="{0AA52021-0590-4942-922B-28F1B4AADBB4}" srcOrd="4" destOrd="0" presId="urn:microsoft.com/office/officeart/2005/8/layout/cycle7"/>
    <dgm:cxn modelId="{87669282-95E2-42A2-BFE4-B48460D37072}" type="presParOf" srcId="{0645D290-4902-44D6-AFAD-C342E49503A2}" destId="{83FBAF74-CC0E-40C3-9615-6D91C37B88A7}" srcOrd="5" destOrd="0" presId="urn:microsoft.com/office/officeart/2005/8/layout/cycle7"/>
    <dgm:cxn modelId="{FF06F5F9-A5AD-4E7B-BFEC-C2068E2BB7BA}" type="presParOf" srcId="{83FBAF74-CC0E-40C3-9615-6D91C37B88A7}" destId="{2C08AC5F-9B1E-476B-A45A-13F4775A2A1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23C2C-5377-4E41-B28C-50E072375EB6}">
      <dsp:nvSpPr>
        <dsp:cNvPr id="0" name=""/>
        <dsp:cNvSpPr/>
      </dsp:nvSpPr>
      <dsp:spPr>
        <a:xfrm>
          <a:off x="1016000" y="0"/>
          <a:ext cx="4064000" cy="4064000"/>
        </a:xfrm>
        <a:prstGeom prst="ellipse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1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/>
            <a:t>대학생</a:t>
          </a:r>
          <a:endParaRPr lang="ko-KR" altLang="en-US" sz="1200" b="1" kern="1200" dirty="0"/>
        </a:p>
      </dsp:txBody>
      <dsp:txXfrm>
        <a:off x="2337816" y="203199"/>
        <a:ext cx="1420368" cy="609600"/>
      </dsp:txXfrm>
    </dsp:sp>
    <dsp:sp modelId="{4F356AC6-43D2-49DD-BDD8-BC7826B1FFAF}">
      <dsp:nvSpPr>
        <dsp:cNvPr id="0" name=""/>
        <dsp:cNvSpPr/>
      </dsp:nvSpPr>
      <dsp:spPr>
        <a:xfrm>
          <a:off x="1524000" y="1015999"/>
          <a:ext cx="3048000" cy="3048000"/>
        </a:xfrm>
        <a:prstGeom prst="ellipse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1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b="1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/>
            <a:t>고려대학교 세종캠퍼스 재학생</a:t>
          </a:r>
        </a:p>
      </dsp:txBody>
      <dsp:txXfrm>
        <a:off x="2337816" y="1206499"/>
        <a:ext cx="1420368" cy="571500"/>
      </dsp:txXfrm>
    </dsp:sp>
    <dsp:sp modelId="{E8D5CE85-205B-4D23-8E2C-42A922D80B87}">
      <dsp:nvSpPr>
        <dsp:cNvPr id="0" name=""/>
        <dsp:cNvSpPr/>
      </dsp:nvSpPr>
      <dsp:spPr>
        <a:xfrm>
          <a:off x="2032000" y="2032000"/>
          <a:ext cx="2032000" cy="2032000"/>
        </a:xfrm>
        <a:prstGeom prst="ellipse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1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200</a:t>
          </a:r>
          <a:r>
            <a:rPr lang="ko-KR" altLang="en-US" sz="1600" b="1" kern="1200" dirty="0"/>
            <a:t>명 </a:t>
          </a:r>
          <a:endParaRPr lang="en-US" altLang="ko-KR" sz="1600" b="1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(</a:t>
          </a:r>
          <a:r>
            <a:rPr lang="ko-KR" altLang="en-US" sz="1600" b="1" kern="1200" dirty="0"/>
            <a:t>할당 추출</a:t>
          </a:r>
          <a:r>
            <a:rPr lang="en-US" altLang="ko-KR" sz="1600" b="1" kern="1200" dirty="0"/>
            <a:t>)</a:t>
          </a:r>
          <a:endParaRPr lang="ko-KR" altLang="en-US" sz="1600" b="1" kern="1200" dirty="0"/>
        </a:p>
      </dsp:txBody>
      <dsp:txXfrm>
        <a:off x="2329579" y="2540000"/>
        <a:ext cx="1436840" cy="101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93AD3-6D69-468E-9FBC-BE8122BFB2ED}">
      <dsp:nvSpPr>
        <dsp:cNvPr id="0" name=""/>
        <dsp:cNvSpPr/>
      </dsp:nvSpPr>
      <dsp:spPr>
        <a:xfrm>
          <a:off x="2028566" y="2"/>
          <a:ext cx="1761500" cy="8807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이용 실태</a:t>
          </a:r>
        </a:p>
      </dsp:txBody>
      <dsp:txXfrm>
        <a:off x="2054362" y="25798"/>
        <a:ext cx="1709908" cy="829158"/>
      </dsp:txXfrm>
    </dsp:sp>
    <dsp:sp modelId="{548F57B6-2B5E-4DD5-A04F-5CADFD3EAB03}">
      <dsp:nvSpPr>
        <dsp:cNvPr id="0" name=""/>
        <dsp:cNvSpPr/>
      </dsp:nvSpPr>
      <dsp:spPr>
        <a:xfrm rot="3446968">
          <a:off x="3136363" y="1547803"/>
          <a:ext cx="1156437" cy="30826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3228842" y="1609455"/>
        <a:ext cx="971479" cy="184958"/>
      </dsp:txXfrm>
    </dsp:sp>
    <dsp:sp modelId="{D81430E9-63B8-4C09-8E6E-682CF149072F}">
      <dsp:nvSpPr>
        <dsp:cNvPr id="0" name=""/>
        <dsp:cNvSpPr/>
      </dsp:nvSpPr>
      <dsp:spPr>
        <a:xfrm>
          <a:off x="3639097" y="2523116"/>
          <a:ext cx="1761500" cy="8807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이용 만족도</a:t>
          </a:r>
        </a:p>
      </dsp:txBody>
      <dsp:txXfrm>
        <a:off x="3664893" y="2548912"/>
        <a:ext cx="1709908" cy="829158"/>
      </dsp:txXfrm>
    </dsp:sp>
    <dsp:sp modelId="{76D57E34-F291-459C-A184-854DF14E33B4}">
      <dsp:nvSpPr>
        <dsp:cNvPr id="0" name=""/>
        <dsp:cNvSpPr/>
      </dsp:nvSpPr>
      <dsp:spPr>
        <a:xfrm rot="10800004">
          <a:off x="2338105" y="2809358"/>
          <a:ext cx="1156437" cy="30826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2430584" y="2871010"/>
        <a:ext cx="971479" cy="184958"/>
      </dsp:txXfrm>
    </dsp:sp>
    <dsp:sp modelId="{0AA52021-0590-4942-922B-28F1B4AADBB4}">
      <dsp:nvSpPr>
        <dsp:cNvPr id="0" name=""/>
        <dsp:cNvSpPr/>
      </dsp:nvSpPr>
      <dsp:spPr>
        <a:xfrm>
          <a:off x="432050" y="2523112"/>
          <a:ext cx="1761500" cy="8807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인구특성</a:t>
          </a:r>
        </a:p>
      </dsp:txBody>
      <dsp:txXfrm>
        <a:off x="457846" y="2548908"/>
        <a:ext cx="1709908" cy="829158"/>
      </dsp:txXfrm>
    </dsp:sp>
    <dsp:sp modelId="{83FBAF74-CC0E-40C3-9615-6D91C37B88A7}">
      <dsp:nvSpPr>
        <dsp:cNvPr id="0" name=""/>
        <dsp:cNvSpPr/>
      </dsp:nvSpPr>
      <dsp:spPr>
        <a:xfrm rot="18139433">
          <a:off x="1532839" y="1547801"/>
          <a:ext cx="1156437" cy="30826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625318" y="1609453"/>
        <a:ext cx="971479" cy="184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0.34671</cdr:x>
      <cdr:y>0.42876</cdr:y>
    </cdr:from>
    <cdr:to>
      <cdr:x>0.65329</cdr:x>
      <cdr:y>0.57982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6D56397-9F26-4ECE-939B-A74B88CABFCE}"/>
            </a:ext>
          </a:extLst>
        </cdr:cNvPr>
        <cdr:cNvSpPr txBox="1"/>
      </cdr:nvSpPr>
      <cdr:spPr>
        <a:xfrm xmlns:a="http://schemas.openxmlformats.org/drawingml/2006/main">
          <a:off x="1547247" y="1605438"/>
          <a:ext cx="1368152" cy="5656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3200" i="1" dirty="0">
              <a:solidFill>
                <a:schemeClr val="accent2">
                  <a:lumMod val="75000"/>
                </a:schemeClr>
              </a:solidFill>
            </a:rPr>
            <a:t>K </a:t>
          </a:r>
          <a:r>
            <a:rPr lang="ko-KR" altLang="en-US" sz="3200" i="1" dirty="0" err="1">
              <a:solidFill>
                <a:schemeClr val="accent2">
                  <a:lumMod val="75000"/>
                </a:schemeClr>
              </a:solidFill>
            </a:rPr>
            <a:t>캘럽</a:t>
          </a:r>
          <a:endParaRPr lang="ko-KR" altLang="en-US" sz="3200" i="1" dirty="0">
            <a:solidFill>
              <a:schemeClr val="accent2">
                <a:lumMod val="7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0.04671</cdr:x>
      <cdr:y>0.1187</cdr:y>
    </cdr:from>
    <cdr:to>
      <cdr:x>0.20348</cdr:x>
      <cdr:y>0.16321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9503A74-D145-4C36-AD2D-EC2676553B5A}"/>
            </a:ext>
          </a:extLst>
        </cdr:cNvPr>
        <cdr:cNvSpPr txBox="1"/>
      </cdr:nvSpPr>
      <cdr:spPr>
        <a:xfrm xmlns:a="http://schemas.openxmlformats.org/drawingml/2006/main">
          <a:off x="272417" y="576064"/>
          <a:ext cx="914400" cy="21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단위 </a:t>
          </a:r>
          <a:r>
            <a:rPr lang="en-US" altLang="ko-KR" sz="1100" dirty="0"/>
            <a:t>: </a:t>
          </a:r>
          <a:r>
            <a:rPr lang="ko-KR" altLang="en-US" sz="1100" dirty="0"/>
            <a:t>명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0.06468</cdr:y>
    </cdr:from>
    <cdr:to>
      <cdr:x>0.24121</cdr:x>
      <cdr:y>0.2552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C0F93ED-03EA-4D6B-B244-FFD7123E3D82}"/>
            </a:ext>
          </a:extLst>
        </cdr:cNvPr>
        <cdr:cNvSpPr txBox="1"/>
      </cdr:nvSpPr>
      <cdr:spPr>
        <a:xfrm xmlns:a="http://schemas.openxmlformats.org/drawingml/2006/main">
          <a:off x="-4741598" y="310447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1100"/>
            <a:t>단위 </a:t>
          </a:r>
          <a:r>
            <a:rPr lang="en-US" altLang="ko-KR" sz="1100" dirty="0"/>
            <a:t>: </a:t>
          </a:r>
          <a:r>
            <a:rPr lang="ko-KR" altLang="en-US" sz="1100" dirty="0"/>
            <a:t>명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ABCD1-CECE-47FC-BEC8-7890A496DE55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B9C70-CF85-4976-9479-E10434F5B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2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09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약학대학은 학년체계가 다르고</a:t>
            </a:r>
            <a:r>
              <a:rPr lang="en-US" altLang="ko-KR" dirty="0"/>
              <a:t>, </a:t>
            </a:r>
            <a:r>
              <a:rPr lang="ko-KR" altLang="en-US" dirty="0"/>
              <a:t>인원수가 적기에 조사대상에서 제외합니다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17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약학대학은 학년체계가 다르고</a:t>
            </a:r>
            <a:r>
              <a:rPr lang="en-US" altLang="ko-KR" dirty="0"/>
              <a:t>, </a:t>
            </a:r>
            <a:r>
              <a:rPr lang="ko-KR" altLang="en-US" dirty="0"/>
              <a:t>인원수가 적기에 조사대상에서 제외합니다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0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약학대학은 학년체계가 다르고</a:t>
            </a:r>
            <a:r>
              <a:rPr lang="en-US" altLang="ko-KR" dirty="0"/>
              <a:t>, </a:t>
            </a:r>
            <a:r>
              <a:rPr lang="ko-KR" altLang="en-US" dirty="0"/>
              <a:t>인원수가 적기에 조사대상에서 제외합니다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91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6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약학대학은 학년체계가 다르고</a:t>
            </a:r>
            <a:r>
              <a:rPr lang="en-US" altLang="ko-KR" dirty="0"/>
              <a:t>, </a:t>
            </a:r>
            <a:r>
              <a:rPr lang="ko-KR" altLang="en-US" dirty="0"/>
              <a:t>인원수가 적기에 조사대상에서 제외합니다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여자 </a:t>
            </a:r>
            <a:r>
              <a:rPr lang="en-US" altLang="ko-KR" dirty="0"/>
              <a:t>: 36</a:t>
            </a:r>
            <a:r>
              <a:rPr lang="ko-KR" altLang="en-US" dirty="0"/>
              <a:t>퍼센트 </a:t>
            </a:r>
            <a:r>
              <a:rPr lang="en-US" altLang="ko-KR" dirty="0"/>
              <a:t>/</a:t>
            </a:r>
            <a:r>
              <a:rPr lang="ko-KR" altLang="en-US" dirty="0"/>
              <a:t>남자 </a:t>
            </a:r>
            <a:r>
              <a:rPr lang="en-US" altLang="ko-KR" dirty="0"/>
              <a:t>: 64</a:t>
            </a:r>
            <a:r>
              <a:rPr lang="ko-KR" altLang="en-US" dirty="0"/>
              <a:t>퍼센트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****퍼센트</a:t>
            </a:r>
            <a:r>
              <a:rPr lang="en-US" altLang="ko-KR" dirty="0"/>
              <a:t>, </a:t>
            </a:r>
            <a:r>
              <a:rPr lang="ko-KR" altLang="en-US" dirty="0" err="1"/>
              <a:t>실제학생수</a:t>
            </a:r>
            <a:r>
              <a:rPr lang="ko-KR" altLang="en-US" dirty="0"/>
              <a:t> 둘다 보이게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010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약학대학은 학년체계가 다르고</a:t>
            </a:r>
            <a:r>
              <a:rPr lang="en-US" altLang="ko-KR" dirty="0"/>
              <a:t>, </a:t>
            </a:r>
            <a:r>
              <a:rPr lang="ko-KR" altLang="en-US" dirty="0"/>
              <a:t>인원수가 적기에 조사대상에서 제외합니다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여자 </a:t>
            </a:r>
            <a:r>
              <a:rPr lang="en-US" altLang="ko-KR" dirty="0"/>
              <a:t>: 36</a:t>
            </a:r>
            <a:r>
              <a:rPr lang="ko-KR" altLang="en-US" dirty="0"/>
              <a:t>퍼센트 </a:t>
            </a:r>
            <a:r>
              <a:rPr lang="en-US" altLang="ko-KR" dirty="0"/>
              <a:t>/</a:t>
            </a:r>
            <a:r>
              <a:rPr lang="ko-KR" altLang="en-US" dirty="0"/>
              <a:t>남자 </a:t>
            </a:r>
            <a:r>
              <a:rPr lang="en-US" altLang="ko-KR" dirty="0"/>
              <a:t>: 64</a:t>
            </a:r>
            <a:r>
              <a:rPr lang="ko-KR" altLang="en-US" dirty="0"/>
              <a:t>퍼센트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****퍼센트</a:t>
            </a:r>
            <a:r>
              <a:rPr lang="en-US" altLang="ko-KR" dirty="0"/>
              <a:t>, </a:t>
            </a:r>
            <a:r>
              <a:rPr lang="ko-KR" altLang="en-US" dirty="0" err="1"/>
              <a:t>실제학생수</a:t>
            </a:r>
            <a:r>
              <a:rPr lang="ko-KR" altLang="en-US" dirty="0"/>
              <a:t> 둘다 보이게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0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약학대학은 학년체계가 다르고</a:t>
            </a:r>
            <a:r>
              <a:rPr lang="en-US" altLang="ko-KR" dirty="0"/>
              <a:t>, </a:t>
            </a:r>
            <a:r>
              <a:rPr lang="ko-KR" altLang="en-US" dirty="0"/>
              <a:t>인원수가 적기에 조사대상에서 제외합니다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93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23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설문지는 이용 여부 문항부터 시작하였고 올해에 영화관을 이용한 사람을 조사대상으로 선정하였습니다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0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B9C70-CF85-4976-9479-E10434F5BB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30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layout3_shape2"/>
          <p:cNvSpPr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EDD84E-25D4-4983-8AA1-2863C96F08D9}" type="slidenum">
              <a:rPr lang="en-US" sz="8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‹#›</a:t>
            </a:fld>
            <a:r>
              <a:rPr lang="en-US" altLang="ko-KR" sz="8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/ 12</a:t>
            </a:r>
            <a:endParaRPr sz="800" spc="-3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4864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layout4_shape2"/>
          <p:cNvSpPr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EDD84E-25D4-4983-8AA1-2863C96F08D9}" type="slidenum">
              <a:rPr lang="en-US" sz="8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‹#›</a:t>
            </a:fld>
            <a:r>
              <a:rPr lang="en-US" altLang="ko-KR" sz="8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/ 12</a:t>
            </a:r>
            <a:endParaRPr sz="800" spc="-3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4_shape3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나눔명조"/>
                <a:ea typeface="나눔명조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6" name="layout4_shape4"/>
          <p:cNvSpPr>
            <a:spLocks noGrp="1"/>
          </p:cNvSpPr>
          <p:nvPr>
            <p:ph sz="half" idx="2"/>
          </p:nvPr>
        </p:nvSpPr>
        <p:spPr>
          <a:xfrm>
            <a:off x="2476028" y="1493936"/>
            <a:ext cx="4040188" cy="3951288"/>
          </a:xfrm>
          <a:prstGeom prst="rect">
            <a:avLst/>
          </a:prstGeom>
        </p:spPr>
        <p:txBody>
          <a:bodyPr/>
          <a:lstStyle>
            <a:lvl1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1pPr>
            <a:lvl2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2pPr>
            <a:lvl3pPr>
              <a:buFont typeface="Wingdings" pitchFamily="2" charset="2"/>
              <a:buChar char="§"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3pPr>
            <a:lvl4pPr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4pPr>
            <a:lvl5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2697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98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18F890E3-A082-4EB9-A01C-4FDC9F1A7B32}" type="datetime1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12/4/2018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697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3418DF55-DD25-4DE1-B089-9CE68BCFD11C}" type="datetime1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12/4/2018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3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layout2_shape2"/>
          <p:cNvSpPr>
            <a:spLocks noGrp="1"/>
          </p:cNvSpPr>
          <p:nvPr>
            <p:ph type="title"/>
          </p:nvPr>
        </p:nvSpPr>
        <p:spPr>
          <a:xfrm>
            <a:off x="467544" y="286072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000" spc="-150" baseline="0">
                <a:solidFill>
                  <a:schemeClr val="bg1"/>
                </a:solidFill>
                <a:latin typeface="나눔명조"/>
                <a:ea typeface="나눔명조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layout3_shape2"/>
          <p:cNvSpPr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EDD84E-25D4-4983-8AA1-2863C96F08D9}" type="slidenum">
              <a:rPr lang="en-US" sz="8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‹#›</a:t>
            </a:fld>
            <a:r>
              <a:rPr lang="en-US" altLang="ko-KR" sz="8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/ 12</a:t>
            </a:r>
            <a:endParaRPr sz="800" spc="-3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layout4_shape2"/>
          <p:cNvSpPr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EDD84E-25D4-4983-8AA1-2863C96F08D9}" type="slidenum">
              <a:rPr lang="en-US" sz="8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‹#›</a:t>
            </a:fld>
            <a:r>
              <a:rPr lang="en-US" altLang="ko-KR" sz="8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/ 12</a:t>
            </a:r>
            <a:endParaRPr sz="800" spc="-3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4_shape3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나눔명조"/>
                <a:ea typeface="나눔명조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6" name="layout4_shape4"/>
          <p:cNvSpPr>
            <a:spLocks noGrp="1"/>
          </p:cNvSpPr>
          <p:nvPr>
            <p:ph sz="half" idx="2"/>
          </p:nvPr>
        </p:nvSpPr>
        <p:spPr>
          <a:xfrm>
            <a:off x="2476028" y="1493936"/>
            <a:ext cx="4040188" cy="3951288"/>
          </a:xfrm>
          <a:prstGeom prst="rect">
            <a:avLst/>
          </a:prstGeom>
        </p:spPr>
        <p:txBody>
          <a:bodyPr/>
          <a:lstStyle>
            <a:lvl1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1pPr>
            <a:lvl2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2pPr>
            <a:lvl3pPr>
              <a:buFont typeface="Wingdings" pitchFamily="2" charset="2"/>
              <a:buChar char="§"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3pPr>
            <a:lvl4pPr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4pPr>
            <a:lvl5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E9077B0E-F3A1-4039-9EC1-8B05A39AA3B7}" type="datetime1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12/4/2018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C03CA687-A66D-4805-994C-B84EF61EAEBD}" type="datetime1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12/4/2018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8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layout2_shape2"/>
          <p:cNvSpPr>
            <a:spLocks noGrp="1"/>
          </p:cNvSpPr>
          <p:nvPr>
            <p:ph type="title"/>
          </p:nvPr>
        </p:nvSpPr>
        <p:spPr>
          <a:xfrm>
            <a:off x="467544" y="286072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000" spc="-150" baseline="0">
                <a:solidFill>
                  <a:schemeClr val="bg1"/>
                </a:solidFill>
                <a:latin typeface="나눔명조"/>
                <a:ea typeface="나눔명조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076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4EFE3EF0-EA11-424A-A5B3-A3D202EDE773}" type="datetime1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12/4/2018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703560B5-6E1C-45F8-A271-0D56365A54A7}" type="datetime1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12/4/2018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2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hdr="0" ftr="0" dt="0"/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Community_Noun_project_2280.sv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en.wikipedia.org/wiki/File:Human_outline.svg" TargetMode="External"/><Relationship Id="rId7" Type="http://schemas.openxmlformats.org/officeDocument/2006/relationships/image" Target="../media/image13.png"/><Relationship Id="rId12" Type="http://schemas.openxmlformats.org/officeDocument/2006/relationships/hyperlink" Target="https://svgsilh.com/ko/image/159771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6.xml"/><Relationship Id="rId11" Type="http://schemas.openxmlformats.org/officeDocument/2006/relationships/image" Target="../media/image16.svg"/><Relationship Id="rId5" Type="http://schemas.openxmlformats.org/officeDocument/2006/relationships/chart" Target="../charts/chart15.xml"/><Relationship Id="rId10" Type="http://schemas.openxmlformats.org/officeDocument/2006/relationships/image" Target="../media/image15.pn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s://pixabay.com/en/praying-hand-people-man-silhouette-29419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File:Human_outline.svg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File:Human_outline.sv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File:Human_outline.svg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File:Human_outline.svg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File:Human_outline.svg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File:Human_outline.svg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File:Human_outline.svg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251520" y="76502"/>
            <a:ext cx="5328592" cy="4779959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+mj-ea"/>
              </a:rPr>
              <a:t>   </a:t>
            </a:r>
            <a:endParaRPr sz="2400" kern="1200" dirty="0">
              <a:solidFill>
                <a:schemeClr val="accent2">
                  <a:lumMod val="7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" name="slide1_shape2"/>
          <p:cNvSpPr>
            <a:spLocks noGrp="1"/>
          </p:cNvSpPr>
          <p:nvPr>
            <p:ph type="subTitle" idx="1"/>
          </p:nvPr>
        </p:nvSpPr>
        <p:spPr>
          <a:xfrm>
            <a:off x="7380312" y="4437111"/>
            <a:ext cx="1080120" cy="131944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spcBef>
                <a:spcPct val="20000"/>
              </a:spcBef>
              <a:buNone/>
            </a:pPr>
            <a:r>
              <a:rPr lang="ko-KR" altLang="en-US" sz="24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김은지</a:t>
            </a:r>
            <a:r>
              <a:rPr lang="en-US" altLang="ko-KR" sz="2400" b="1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pPr marL="0" lvl="0" indent="0" algn="l" defTabSz="914400" latinLnBrk="1">
              <a:spcBef>
                <a:spcPct val="20000"/>
              </a:spcBef>
              <a:buNone/>
            </a:pPr>
            <a:r>
              <a:rPr lang="ko-KR" altLang="en-US" sz="2400" b="1" spc="-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김지원최유림</a:t>
            </a:r>
            <a:endParaRPr lang="en-US" altLang="ko-KR" sz="2400" b="1" spc="-30" dirty="0">
              <a:solidFill>
                <a:schemeClr val="tx1">
                  <a:lumMod val="75000"/>
                  <a:lumOff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slide1_shape4"/>
          <p:cNvSpPr>
            <a:spLocks noGrp="1"/>
          </p:cNvSpPr>
          <p:nvPr>
            <p:ph type="ctrTitle"/>
          </p:nvPr>
        </p:nvSpPr>
        <p:spPr>
          <a:xfrm>
            <a:off x="266814" y="548680"/>
            <a:ext cx="5182344" cy="14700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kern="12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대학생들의</a:t>
            </a:r>
            <a:br>
              <a:rPr lang="en-US" altLang="ko-KR" sz="4000" kern="12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</a:br>
            <a:r>
              <a:rPr lang="ko-KR" altLang="en-US" sz="4000" kern="12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영화관 이용 행태 조사</a:t>
            </a:r>
            <a:endParaRPr sz="40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B660E9-7040-4543-8C20-5A445BE2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6_shape2"/>
          <p:cNvSpPr/>
          <p:nvPr/>
        </p:nvSpPr>
        <p:spPr>
          <a:xfrm>
            <a:off x="7342633" y="6733555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 / 12</a:t>
            </a:r>
            <a:endParaRPr sz="800" kern="1200" spc="-3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6_shape3"/>
          <p:cNvSpPr>
            <a:spLocks noGrp="1"/>
          </p:cNvSpPr>
          <p:nvPr>
            <p:ph type="title"/>
          </p:nvPr>
        </p:nvSpPr>
        <p:spPr>
          <a:xfrm>
            <a:off x="390525" y="404664"/>
            <a:ext cx="8229600" cy="86409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설문도구의 구성</a:t>
            </a:r>
            <a:endParaRPr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8AE68B41-2A17-4817-8CDF-35F8E3A0B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371619"/>
              </p:ext>
            </p:extLst>
          </p:nvPr>
        </p:nvGraphicFramePr>
        <p:xfrm>
          <a:off x="1619672" y="2473405"/>
          <a:ext cx="5818634" cy="3403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2FAE367-DC56-4E59-B6BD-40C5C072A5EF}"/>
              </a:ext>
            </a:extLst>
          </p:cNvPr>
          <p:cNvSpPr/>
          <p:nvPr/>
        </p:nvSpPr>
        <p:spPr>
          <a:xfrm>
            <a:off x="1187624" y="1966516"/>
            <a:ext cx="6840760" cy="434280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0EFA06-4BD0-44CA-9038-C650D92D0EBA}"/>
              </a:ext>
            </a:extLst>
          </p:cNvPr>
          <p:cNvSpPr/>
          <p:nvPr/>
        </p:nvSpPr>
        <p:spPr>
          <a:xfrm>
            <a:off x="2486434" y="1698120"/>
            <a:ext cx="4171131" cy="575099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영화관의 이용 행태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457E52-B1FB-4E92-8516-21D952C72589}"/>
              </a:ext>
            </a:extLst>
          </p:cNvPr>
          <p:cNvSpPr/>
          <p:nvPr/>
        </p:nvSpPr>
        <p:spPr>
          <a:xfrm>
            <a:off x="3226770" y="3944505"/>
            <a:ext cx="2557110" cy="461665"/>
          </a:xfrm>
          <a:prstGeom prst="rect">
            <a:avLst/>
          </a:prstGeom>
          <a:solidFill>
            <a:srgbClr val="E6B9B8">
              <a:alpha val="50196"/>
            </a:srgbClr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 관련성 분석</a:t>
            </a:r>
            <a:endParaRPr lang="en-US" altLang="ko-KR" sz="440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5FC8FB-34B3-4480-AB20-1EB6537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10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/ 12</a:t>
            </a:r>
            <a:endParaRPr sz="800" kern="1200" spc="-3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400" kern="12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설문지 구성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F0B2206-F5D9-4278-84A1-89C06C569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47939"/>
              </p:ext>
            </p:extLst>
          </p:nvPr>
        </p:nvGraphicFramePr>
        <p:xfrm>
          <a:off x="413606" y="1896465"/>
          <a:ext cx="8252805" cy="380720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50935">
                  <a:extLst>
                    <a:ext uri="{9D8B030D-6E8A-4147-A177-3AD203B41FA5}">
                      <a16:colId xmlns:a16="http://schemas.microsoft.com/office/drawing/2014/main" val="3438103353"/>
                    </a:ext>
                  </a:extLst>
                </a:gridCol>
                <a:gridCol w="3279668">
                  <a:extLst>
                    <a:ext uri="{9D8B030D-6E8A-4147-A177-3AD203B41FA5}">
                      <a16:colId xmlns:a16="http://schemas.microsoft.com/office/drawing/2014/main" val="1079976578"/>
                    </a:ext>
                  </a:extLst>
                </a:gridCol>
                <a:gridCol w="2222202">
                  <a:extLst>
                    <a:ext uri="{9D8B030D-6E8A-4147-A177-3AD203B41FA5}">
                      <a16:colId xmlns:a16="http://schemas.microsoft.com/office/drawing/2014/main" val="155505487"/>
                    </a:ext>
                  </a:extLst>
                </a:gridCol>
              </a:tblGrid>
              <a:tr h="5105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 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 항 내 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문항번호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2881564"/>
                  </a:ext>
                </a:extLst>
              </a:tr>
              <a:tr h="634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영화관 이용여부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이용여부 확인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문항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4409889"/>
                  </a:ext>
                </a:extLst>
              </a:tr>
              <a:tr h="12573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영화관 이용실태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이용 중인 브랜드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이용 빈도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영화관 선택이유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중복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영화관을 함께 방문하는 사람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예매 방법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이용 시간대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상영관 입장시간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이용 상영관 유형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순위응답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선호좌석위치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선호영화 장르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선택한 계기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2-12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(11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문항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50704626"/>
                  </a:ext>
                </a:extLst>
              </a:tr>
              <a:tr h="634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영화관 이용 만족도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시설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·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비용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·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서비스 만족도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희망개선사항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이용 영화관 추천의향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13-27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(15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문항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6488920"/>
                  </a:ext>
                </a:extLst>
              </a:tr>
              <a:tr h="634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인적사항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인구특성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성별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학년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소속 단과 대학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한 달 용돈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거주 여건 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28-32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(5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문항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4040837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2B43DD-6227-4162-A8A6-F71A17DC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11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8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5_shape7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9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설문지</a:t>
            </a:r>
            <a:endParaRPr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E86E9-265B-4951-B080-E265676DF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37" t="27416" r="29752" b="22615"/>
          <a:stretch/>
        </p:blipFill>
        <p:spPr>
          <a:xfrm>
            <a:off x="683568" y="1844824"/>
            <a:ext cx="5633170" cy="373336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1A4164-232B-477D-A5F2-DCCAF2BF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12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2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5_shape7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9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설문지 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영화관 이용 행태</a:t>
            </a:r>
            <a:endParaRPr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B7338D-06FF-481C-952E-FD149955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5" t="31800" r="31101" b="16400"/>
          <a:stretch/>
        </p:blipFill>
        <p:spPr>
          <a:xfrm>
            <a:off x="3851920" y="2235548"/>
            <a:ext cx="4608512" cy="34563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460939-F036-4310-8386-B03695C04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5" t="31800" r="38975" b="17800"/>
          <a:stretch/>
        </p:blipFill>
        <p:spPr>
          <a:xfrm>
            <a:off x="405591" y="2019524"/>
            <a:ext cx="3566307" cy="32096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455A68-5836-45A5-8C61-A5810AD5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13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2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5_shape7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9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설문지 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영화관 이용 행태</a:t>
            </a:r>
            <a:endParaRPr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D92D27-5BA7-40D6-B466-8E62ADF4E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5" t="20601" r="32675" b="10801"/>
          <a:stretch/>
        </p:blipFill>
        <p:spPr>
          <a:xfrm>
            <a:off x="827583" y="1664803"/>
            <a:ext cx="4267576" cy="435648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5C7992-F832-4BFF-A85A-AEB9C993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14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4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5_shape7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5_shape8"/>
          <p:cNvSpPr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 / 12</a:t>
            </a:r>
            <a:endParaRPr sz="800" kern="1200" spc="-3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9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설문지 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영화관에 대한 만족도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서비스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비용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시설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C82208-2A52-4432-BA01-80855AE84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16401" r="31888" b="10801"/>
          <a:stretch/>
        </p:blipFill>
        <p:spPr>
          <a:xfrm>
            <a:off x="518863" y="1556791"/>
            <a:ext cx="3816424" cy="4134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255CA8-B6E8-49F0-912E-FE0A5B03BB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3" t="16401" r="35037" b="10801"/>
          <a:stretch/>
        </p:blipFill>
        <p:spPr>
          <a:xfrm>
            <a:off x="4355976" y="1556791"/>
            <a:ext cx="3816424" cy="496135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42833-76CC-4813-A496-53E9A4B9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15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58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5_shape7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5_shape8"/>
          <p:cNvSpPr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 / 12</a:t>
            </a:r>
            <a:endParaRPr sz="800" kern="1200" spc="-3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9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설문지 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인적사항</a:t>
            </a:r>
            <a:endParaRPr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99F1A2-D960-487D-A9FA-A603892D9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3" t="30400" r="38975" b="30401"/>
          <a:stretch/>
        </p:blipFill>
        <p:spPr>
          <a:xfrm>
            <a:off x="611560" y="2132856"/>
            <a:ext cx="3960440" cy="31683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49EABB-E227-4222-94DA-38D76F9E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8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400" kern="1200" spc="-150" dirty="0" err="1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코딩북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78D2AD-A78C-4215-B369-1E30A6FE5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221134"/>
              </p:ext>
            </p:extLst>
          </p:nvPr>
        </p:nvGraphicFramePr>
        <p:xfrm>
          <a:off x="383428" y="1397916"/>
          <a:ext cx="4188571" cy="5055420"/>
        </p:xfrm>
        <a:graphic>
          <a:graphicData uri="http://schemas.openxmlformats.org/drawingml/2006/table">
            <a:tbl>
              <a:tblPr/>
              <a:tblGrid>
                <a:gridCol w="498306">
                  <a:extLst>
                    <a:ext uri="{9D8B030D-6E8A-4147-A177-3AD203B41FA5}">
                      <a16:colId xmlns:a16="http://schemas.microsoft.com/office/drawing/2014/main" val="1072066667"/>
                    </a:ext>
                  </a:extLst>
                </a:gridCol>
                <a:gridCol w="939340">
                  <a:extLst>
                    <a:ext uri="{9D8B030D-6E8A-4147-A177-3AD203B41FA5}">
                      <a16:colId xmlns:a16="http://schemas.microsoft.com/office/drawing/2014/main" val="2302823530"/>
                    </a:ext>
                  </a:extLst>
                </a:gridCol>
                <a:gridCol w="1951988">
                  <a:extLst>
                    <a:ext uri="{9D8B030D-6E8A-4147-A177-3AD203B41FA5}">
                      <a16:colId xmlns:a16="http://schemas.microsoft.com/office/drawing/2014/main" val="3577130696"/>
                    </a:ext>
                  </a:extLst>
                </a:gridCol>
                <a:gridCol w="798937">
                  <a:extLst>
                    <a:ext uri="{9D8B030D-6E8A-4147-A177-3AD203B41FA5}">
                      <a16:colId xmlns:a16="http://schemas.microsoft.com/office/drawing/2014/main" val="2017683104"/>
                    </a:ext>
                  </a:extLst>
                </a:gridCol>
              </a:tblGrid>
              <a:tr h="3627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칼럼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문항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변수명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6475"/>
                  </a:ext>
                </a:extLst>
              </a:tr>
              <a:tr h="2883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1-3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609485"/>
                  </a:ext>
                </a:extLst>
              </a:tr>
              <a:tr h="3627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영화관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이용여부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예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아니요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828443"/>
                  </a:ext>
                </a:extLst>
              </a:tr>
              <a:tr h="3627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이용 실태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1:CGV 2: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롯데시네마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3: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메가박스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4: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기타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581448"/>
                  </a:ext>
                </a:extLst>
              </a:tr>
              <a:tr h="3627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1:3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회 미만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2:3~5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회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3:6~10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회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4:11~15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회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5:16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회 이상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363801"/>
                  </a:ext>
                </a:extLst>
              </a:tr>
              <a:tr h="2883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7-10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r41-r44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86688"/>
                  </a:ext>
                </a:extLst>
              </a:tr>
              <a:tr h="3627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친구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가족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혼자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327549"/>
                  </a:ext>
                </a:extLst>
              </a:tr>
              <a:tr h="3627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1: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2: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현장예매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3: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스마트폰 앱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4: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기타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264158"/>
                  </a:ext>
                </a:extLst>
              </a:tr>
              <a:tr h="2883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r7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042250"/>
                  </a:ext>
                </a:extLst>
              </a:tr>
              <a:tr h="2883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r8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237268"/>
                  </a:ext>
                </a:extLst>
              </a:tr>
              <a:tr h="5744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15-17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r91-r93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826669"/>
                  </a:ext>
                </a:extLst>
              </a:tr>
              <a:tr h="2883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18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r10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361285"/>
                  </a:ext>
                </a:extLst>
              </a:tr>
              <a:tr h="57445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19-21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순위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r111-r113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464081"/>
                  </a:ext>
                </a:extLst>
              </a:tr>
              <a:tr h="2883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r12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20435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1F2F64-1096-4450-96CE-4C540A643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738442"/>
              </p:ext>
            </p:extLst>
          </p:nvPr>
        </p:nvGraphicFramePr>
        <p:xfrm>
          <a:off x="4592390" y="1397916"/>
          <a:ext cx="4168182" cy="5060286"/>
        </p:xfrm>
        <a:graphic>
          <a:graphicData uri="http://schemas.openxmlformats.org/drawingml/2006/table">
            <a:tbl>
              <a:tblPr/>
              <a:tblGrid>
                <a:gridCol w="555674">
                  <a:extLst>
                    <a:ext uri="{9D8B030D-6E8A-4147-A177-3AD203B41FA5}">
                      <a16:colId xmlns:a16="http://schemas.microsoft.com/office/drawing/2014/main" val="1726846115"/>
                    </a:ext>
                  </a:extLst>
                </a:gridCol>
                <a:gridCol w="824816">
                  <a:extLst>
                    <a:ext uri="{9D8B030D-6E8A-4147-A177-3AD203B41FA5}">
                      <a16:colId xmlns:a16="http://schemas.microsoft.com/office/drawing/2014/main" val="584144806"/>
                    </a:ext>
                  </a:extLst>
                </a:gridCol>
                <a:gridCol w="2082017">
                  <a:extLst>
                    <a:ext uri="{9D8B030D-6E8A-4147-A177-3AD203B41FA5}">
                      <a16:colId xmlns:a16="http://schemas.microsoft.com/office/drawing/2014/main" val="1918373588"/>
                    </a:ext>
                  </a:extLst>
                </a:gridCol>
                <a:gridCol w="705675">
                  <a:extLst>
                    <a:ext uri="{9D8B030D-6E8A-4147-A177-3AD203B41FA5}">
                      <a16:colId xmlns:a16="http://schemas.microsoft.com/office/drawing/2014/main" val="901106266"/>
                    </a:ext>
                  </a:extLst>
                </a:gridCol>
              </a:tblGrid>
              <a:tr h="3722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칼럼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문항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변수명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4128" marR="34128" marT="9435" marB="94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217938"/>
                  </a:ext>
                </a:extLst>
              </a:tr>
              <a:tr h="33460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23-27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시설 만족도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점 척도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r13-r17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540089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점 척도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r18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573031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r19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301317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16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점 척도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960468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44931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비용 만족도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점 척도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080879"/>
                  </a:ext>
                </a:extLst>
              </a:tr>
              <a:tr h="33818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1: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찬성한다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2: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반대한다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3: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잘 모르겠다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45096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088753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점 척도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534167"/>
                  </a:ext>
                </a:extLst>
              </a:tr>
              <a:tr h="33818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서비스 만족도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점 척도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462964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점 척도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310211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점 척도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880947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r29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435156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26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26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r30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537280"/>
                  </a:ext>
                </a:extLst>
              </a:tr>
              <a:tr h="2781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27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r31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998677"/>
                  </a:ext>
                </a:extLst>
              </a:tr>
              <a:tr h="33460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42-46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인적사항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설문문항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28~32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r32-36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522569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F0FD6-04D3-46EF-9623-7419BCB1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17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8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 err="1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코딩북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3F0DDC-F58E-4FFA-9DA5-73C35EAB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6200" r="46063" b="30400"/>
          <a:stretch/>
        </p:blipFill>
        <p:spPr>
          <a:xfrm>
            <a:off x="2355367" y="1585013"/>
            <a:ext cx="4392488" cy="469541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52855D-64CA-455D-A4BA-0CC9C2FA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18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0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응답자의 인구 특성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139C0FF-91C4-450E-BE53-86ACA18B2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250012"/>
              </p:ext>
            </p:extLst>
          </p:nvPr>
        </p:nvGraphicFramePr>
        <p:xfrm>
          <a:off x="323528" y="1444336"/>
          <a:ext cx="2736300" cy="500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2B6BB919-2798-4F19-A0EF-67B55DC8A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0315205"/>
              </p:ext>
            </p:extLst>
          </p:nvPr>
        </p:nvGraphicFramePr>
        <p:xfrm>
          <a:off x="3203850" y="1434190"/>
          <a:ext cx="2736300" cy="500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5688EC20-9242-493D-8A72-F1CE77455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2228264"/>
              </p:ext>
            </p:extLst>
          </p:nvPr>
        </p:nvGraphicFramePr>
        <p:xfrm>
          <a:off x="6084172" y="1444335"/>
          <a:ext cx="2736300" cy="5008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98EF25-EC31-431F-B0FE-0AA230E4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19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5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323528" y="476673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2_shape2"/>
          <p:cNvSpPr/>
          <p:nvPr/>
        </p:nvSpPr>
        <p:spPr>
          <a:xfrm>
            <a:off x="755576" y="2132856"/>
            <a:ext cx="439248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01 </a:t>
            </a:r>
            <a:r>
              <a:rPr lang="ko-KR" altLang="en-US" b="1" u="sng" dirty="0"/>
              <a:t>팀원소개</a:t>
            </a:r>
            <a:endParaRPr lang="en-US" altLang="ko-KR" b="1" u="sng" dirty="0"/>
          </a:p>
          <a:p>
            <a:r>
              <a:rPr lang="en-US" altLang="ko-KR" dirty="0"/>
              <a:t> </a:t>
            </a:r>
            <a:endParaRPr lang="ko-KR" altLang="ko-KR" dirty="0"/>
          </a:p>
          <a:p>
            <a:r>
              <a:rPr lang="en-US" altLang="ko-KR" sz="1600" dirty="0"/>
              <a:t>      </a:t>
            </a:r>
            <a:endParaRPr lang="ko-KR" altLang="ko-KR" sz="1600" dirty="0"/>
          </a:p>
          <a:p>
            <a:r>
              <a:rPr lang="en-US" altLang="ko-KR" b="1" u="sng" dirty="0"/>
              <a:t>02 </a:t>
            </a:r>
            <a:r>
              <a:rPr lang="ko-KR" altLang="en-US" b="1" u="sng" dirty="0"/>
              <a:t>개요</a:t>
            </a:r>
            <a:endParaRPr lang="en-US" altLang="ko-KR" b="1" u="sng" dirty="0"/>
          </a:p>
          <a:p>
            <a:r>
              <a:rPr lang="en-US" altLang="ko-KR" sz="1600" dirty="0"/>
              <a:t> </a:t>
            </a:r>
          </a:p>
          <a:p>
            <a:endParaRPr lang="ko-KR" altLang="ko-KR" sz="1600" dirty="0"/>
          </a:p>
          <a:p>
            <a:r>
              <a:rPr lang="en-US" altLang="ko-KR" b="1" u="sng" dirty="0"/>
              <a:t>03 </a:t>
            </a:r>
            <a:r>
              <a:rPr lang="ko-KR" altLang="en-US" b="1" u="sng" dirty="0"/>
              <a:t>표본 설계</a:t>
            </a:r>
            <a:endParaRPr lang="en-US" altLang="ko-KR" b="1" u="sng" dirty="0"/>
          </a:p>
          <a:p>
            <a:r>
              <a:rPr lang="en-US" altLang="ko-KR" sz="1600" b="1" dirty="0"/>
              <a:t> </a:t>
            </a:r>
          </a:p>
          <a:p>
            <a:endParaRPr lang="ko-KR" altLang="ko-KR" sz="1600" dirty="0"/>
          </a:p>
          <a:p>
            <a:r>
              <a:rPr lang="en-US" altLang="ko-KR" b="1" u="sng" dirty="0"/>
              <a:t>04 </a:t>
            </a:r>
            <a:r>
              <a:rPr lang="ko-KR" altLang="en-US" b="1" u="sng" dirty="0"/>
              <a:t>설문도구</a:t>
            </a:r>
            <a:endParaRPr lang="en-US" altLang="ko-KR" b="1" u="sng" dirty="0"/>
          </a:p>
          <a:p>
            <a:r>
              <a:rPr lang="en-US" altLang="ko-KR" sz="1600" b="1" u="sng" dirty="0"/>
              <a:t>           </a:t>
            </a:r>
          </a:p>
          <a:p>
            <a:endParaRPr lang="ko-KR" altLang="ko-KR" sz="1600" dirty="0"/>
          </a:p>
          <a:p>
            <a:r>
              <a:rPr lang="en-US" altLang="ko-KR" b="1" u="sng" dirty="0"/>
              <a:t>05 </a:t>
            </a:r>
            <a:r>
              <a:rPr lang="ko-KR" altLang="en-US" b="1" u="sng" dirty="0"/>
              <a:t>코딩</a:t>
            </a:r>
            <a:endParaRPr lang="en-US" altLang="ko-KR" b="1" u="sng" dirty="0"/>
          </a:p>
        </p:txBody>
      </p:sp>
      <p:sp>
        <p:nvSpPr>
          <p:cNvPr id="6" name="slide2_shape3"/>
          <p:cNvSpPr>
            <a:spLocks noGrp="1"/>
          </p:cNvSpPr>
          <p:nvPr>
            <p:ph type="title"/>
          </p:nvPr>
        </p:nvSpPr>
        <p:spPr>
          <a:xfrm>
            <a:off x="357956" y="514772"/>
            <a:ext cx="8390508" cy="9700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400" kern="12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목차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slide2_shape2">
            <a:extLst>
              <a:ext uri="{FF2B5EF4-FFF2-40B4-BE49-F238E27FC236}">
                <a16:creationId xmlns:a16="http://schemas.microsoft.com/office/drawing/2014/main" id="{0AE035DA-9EA1-4B73-9CAF-DD3E39F1D34A}"/>
              </a:ext>
            </a:extLst>
          </p:cNvPr>
          <p:cNvSpPr/>
          <p:nvPr/>
        </p:nvSpPr>
        <p:spPr>
          <a:xfrm>
            <a:off x="4550213" y="2132856"/>
            <a:ext cx="439248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06 </a:t>
            </a:r>
            <a:r>
              <a:rPr lang="ko-KR" altLang="en-US" b="1" u="sng" dirty="0"/>
              <a:t>신뢰도 검토</a:t>
            </a:r>
            <a:r>
              <a:rPr lang="en-US" altLang="ko-KR" dirty="0"/>
              <a:t> </a:t>
            </a:r>
          </a:p>
          <a:p>
            <a:endParaRPr lang="ko-KR" altLang="ko-KR" dirty="0"/>
          </a:p>
          <a:p>
            <a:r>
              <a:rPr lang="en-US" altLang="ko-KR" sz="1600" dirty="0"/>
              <a:t>      </a:t>
            </a:r>
            <a:endParaRPr lang="ko-KR" altLang="ko-KR" sz="1600" dirty="0"/>
          </a:p>
          <a:p>
            <a:r>
              <a:rPr lang="en-US" altLang="ko-KR" b="1" u="sng" dirty="0"/>
              <a:t>07 </a:t>
            </a:r>
            <a:r>
              <a:rPr lang="ko-KR" altLang="en-US" b="1" u="sng" dirty="0"/>
              <a:t>분석</a:t>
            </a:r>
            <a:endParaRPr lang="en-US" altLang="ko-KR" b="1" u="sng" dirty="0"/>
          </a:p>
          <a:p>
            <a:endParaRPr lang="en-US" altLang="ko-KR" sz="1600" dirty="0"/>
          </a:p>
          <a:p>
            <a:endParaRPr lang="ko-KR" altLang="ko-KR" sz="1600" dirty="0"/>
          </a:p>
          <a:p>
            <a:r>
              <a:rPr lang="en-US" altLang="ko-KR" b="1" u="sng" dirty="0"/>
              <a:t>08 </a:t>
            </a:r>
            <a:r>
              <a:rPr lang="ko-KR" altLang="en-US" b="1" u="sng" dirty="0"/>
              <a:t>토의 및 결론</a:t>
            </a:r>
            <a:endParaRPr lang="en-US" altLang="ko-KR" b="1" u="sng" dirty="0"/>
          </a:p>
          <a:p>
            <a:r>
              <a:rPr lang="en-US" altLang="ko-KR" b="1" dirty="0"/>
              <a:t> </a:t>
            </a:r>
          </a:p>
          <a:p>
            <a:endParaRPr lang="en-US" altLang="ko-KR" b="1" dirty="0"/>
          </a:p>
          <a:p>
            <a:r>
              <a:rPr lang="en-US" altLang="ko-KR" b="1" u="sng" dirty="0"/>
              <a:t>09 </a:t>
            </a:r>
            <a:r>
              <a:rPr lang="ko-KR" altLang="en-US" b="1" u="sng" dirty="0"/>
              <a:t>프로젝트 일정</a:t>
            </a:r>
          </a:p>
          <a:p>
            <a:r>
              <a:rPr lang="en-US" altLang="ko-KR" sz="1600"/>
              <a:t> </a:t>
            </a:r>
            <a:endParaRPr lang="en-US" altLang="ko-KR" sz="1600" b="1" u="sng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2917A7-03B2-4F33-A42F-79BBB7ED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나눔명조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kern="12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응답자의 인구 특성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30D579AC-DCFD-47AA-9D5B-78F108E736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155123"/>
              </p:ext>
            </p:extLst>
          </p:nvPr>
        </p:nvGraphicFramePr>
        <p:xfrm>
          <a:off x="436810" y="1484784"/>
          <a:ext cx="3950393" cy="5069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5FECC5A2-106E-4B0A-868B-21ED57CE3D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589678"/>
              </p:ext>
            </p:extLst>
          </p:nvPr>
        </p:nvGraphicFramePr>
        <p:xfrm>
          <a:off x="4571999" y="1484784"/>
          <a:ext cx="4094411" cy="506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3423C9-1532-414F-B07C-79145006F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20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0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이용 행태 분석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C97F6E4-1EA1-461B-8DEC-9FB72567F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110890"/>
              </p:ext>
            </p:extLst>
          </p:nvPr>
        </p:nvGraphicFramePr>
        <p:xfrm>
          <a:off x="683568" y="1722525"/>
          <a:ext cx="3559126" cy="4619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D985DAD7-F60C-4A21-BE19-B76836132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755442"/>
              </p:ext>
            </p:extLst>
          </p:nvPr>
        </p:nvGraphicFramePr>
        <p:xfrm>
          <a:off x="4504170" y="1765388"/>
          <a:ext cx="3950395" cy="4590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B43127-9350-4936-9F91-298D6583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21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A056A-475C-44BB-B204-68E069F8E43F}"/>
              </a:ext>
            </a:extLst>
          </p:cNvPr>
          <p:cNvSpPr txBox="1"/>
          <p:nvPr/>
        </p:nvSpPr>
        <p:spPr>
          <a:xfrm>
            <a:off x="4504170" y="278092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단위 </a:t>
            </a:r>
            <a:r>
              <a:rPr lang="en-US" altLang="ko-KR" sz="1200" dirty="0"/>
              <a:t>: </a:t>
            </a:r>
            <a:r>
              <a:rPr lang="ko-KR" altLang="en-US" sz="1200" dirty="0"/>
              <a:t>명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08073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이용 행태 분석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F0D6E8A-8112-4E92-80BC-5D68DE62C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828223"/>
              </p:ext>
            </p:extLst>
          </p:nvPr>
        </p:nvGraphicFramePr>
        <p:xfrm>
          <a:off x="436811" y="1556792"/>
          <a:ext cx="3991173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8A5DBE01-06CF-4C22-9F42-D617052C2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320561"/>
              </p:ext>
            </p:extLst>
          </p:nvPr>
        </p:nvGraphicFramePr>
        <p:xfrm>
          <a:off x="4572000" y="1556792"/>
          <a:ext cx="4094411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C90F92-E1D4-4C35-A1EB-EA201B7B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22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6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이용 행태 분석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3F278CF-458B-46A6-80B9-47C63EF796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997582"/>
              </p:ext>
            </p:extLst>
          </p:nvPr>
        </p:nvGraphicFramePr>
        <p:xfrm>
          <a:off x="1524000" y="1628800"/>
          <a:ext cx="6096000" cy="4867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889600-EAFD-4E45-A270-49C2D65D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23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28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이용 행태 분석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FC15DD9-40F6-4FFE-8076-A41C75AD6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82184"/>
              </p:ext>
            </p:extLst>
          </p:nvPr>
        </p:nvGraphicFramePr>
        <p:xfrm>
          <a:off x="1635287" y="1628800"/>
          <a:ext cx="5832648" cy="485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3BB932-62AE-45DF-AB09-D76230C1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24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32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이용 행태 분석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C55632-3D35-4834-8FFC-D8826E63E560}"/>
              </a:ext>
            </a:extLst>
          </p:cNvPr>
          <p:cNvGrpSpPr/>
          <p:nvPr/>
        </p:nvGrpSpPr>
        <p:grpSpPr>
          <a:xfrm>
            <a:off x="1084633" y="2132856"/>
            <a:ext cx="6974731" cy="3694125"/>
            <a:chOff x="1691679" y="2268820"/>
            <a:chExt cx="5760640" cy="33123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8CEA38D-615C-43D9-8761-C09BF85FA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675" t="30400" r="35825" b="37400"/>
            <a:stretch/>
          </p:blipFill>
          <p:spPr>
            <a:xfrm>
              <a:off x="1691679" y="2268820"/>
              <a:ext cx="5760640" cy="3312368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01C44DA-F74F-44EE-A6E0-13207F63926C}"/>
                </a:ext>
              </a:extLst>
            </p:cNvPr>
            <p:cNvSpPr/>
            <p:nvPr/>
          </p:nvSpPr>
          <p:spPr>
            <a:xfrm>
              <a:off x="3323211" y="3449477"/>
              <a:ext cx="2675379" cy="98525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FFF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96</a:t>
              </a:r>
              <a:r>
                <a:rPr lang="ko-KR" altLang="en-US" sz="2800" dirty="0">
                  <a:solidFill>
                    <a:srgbClr val="FFFFF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명</a:t>
              </a:r>
              <a:r>
                <a:rPr lang="en-US" altLang="ko-KR" sz="2800" dirty="0">
                  <a:solidFill>
                    <a:srgbClr val="FFFFF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48%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1E0164-2184-48F8-8654-F3250DD01F53}"/>
                </a:ext>
              </a:extLst>
            </p:cNvPr>
            <p:cNvSpPr/>
            <p:nvPr/>
          </p:nvSpPr>
          <p:spPr>
            <a:xfrm>
              <a:off x="2137298" y="2536071"/>
              <a:ext cx="1008112" cy="915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0</a:t>
              </a:r>
              <a:r>
                <a:rPr lang="ko-KR" altLang="en-US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명</a:t>
              </a:r>
              <a:r>
                <a:rPr lang="en-US" altLang="ko-KR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0%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A2EEA97-038C-46BD-BA12-29FFC7E90B24}"/>
                </a:ext>
              </a:extLst>
            </p:cNvPr>
            <p:cNvSpPr/>
            <p:nvPr/>
          </p:nvSpPr>
          <p:spPr>
            <a:xfrm>
              <a:off x="3323210" y="2536072"/>
              <a:ext cx="2675382" cy="9408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2</a:t>
              </a:r>
              <a:r>
                <a:rPr lang="ko-KR" altLang="en-US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명</a:t>
              </a:r>
              <a:r>
                <a:rPr lang="en-US" altLang="ko-KR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1%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0A506A-9775-4162-846D-09FAB6A614F6}"/>
                </a:ext>
              </a:extLst>
            </p:cNvPr>
            <p:cNvSpPr/>
            <p:nvPr/>
          </p:nvSpPr>
          <p:spPr>
            <a:xfrm>
              <a:off x="6128075" y="2536071"/>
              <a:ext cx="1022643" cy="9408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명</a:t>
              </a:r>
              <a:r>
                <a:rPr lang="en-US" altLang="ko-KR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0.5%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7D0DCD-87EF-4C4B-9426-5248A24C86B2}"/>
                </a:ext>
              </a:extLst>
            </p:cNvPr>
            <p:cNvSpPr/>
            <p:nvPr/>
          </p:nvSpPr>
          <p:spPr>
            <a:xfrm>
              <a:off x="6128077" y="4417499"/>
              <a:ext cx="1022640" cy="9851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명</a:t>
              </a:r>
              <a:r>
                <a:rPr lang="en-US" altLang="ko-KR" sz="140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0.5%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23CE03-CCD0-4310-AC8F-BE97783E2D23}"/>
                </a:ext>
              </a:extLst>
            </p:cNvPr>
            <p:cNvSpPr/>
            <p:nvPr/>
          </p:nvSpPr>
          <p:spPr>
            <a:xfrm>
              <a:off x="2137298" y="3446114"/>
              <a:ext cx="1008112" cy="9622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9</a:t>
              </a:r>
              <a:r>
                <a:rPr lang="ko-KR" altLang="en-US" sz="14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명</a:t>
              </a:r>
              <a:r>
                <a:rPr lang="en-US" altLang="ko-KR" sz="14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4.5%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181EC3E-91C9-4379-ABDA-229A6D9A60B9}"/>
                </a:ext>
              </a:extLst>
            </p:cNvPr>
            <p:cNvSpPr/>
            <p:nvPr/>
          </p:nvSpPr>
          <p:spPr>
            <a:xfrm>
              <a:off x="2137298" y="4408380"/>
              <a:ext cx="1008112" cy="99426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11</a:t>
              </a:r>
              <a:r>
                <a:rPr lang="ko-KR" altLang="en-US" sz="14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명</a:t>
              </a:r>
              <a:r>
                <a:rPr lang="en-US" altLang="ko-KR" sz="14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5.5%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99E10E4-0E2B-471F-A0B5-EC031EBCDB23}"/>
                </a:ext>
              </a:extLst>
            </p:cNvPr>
            <p:cNvSpPr/>
            <p:nvPr/>
          </p:nvSpPr>
          <p:spPr>
            <a:xfrm>
              <a:off x="6128077" y="3476880"/>
              <a:ext cx="1022641" cy="9852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15</a:t>
              </a:r>
              <a:r>
                <a:rPr lang="ko-KR" altLang="en-US" sz="14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명</a:t>
              </a:r>
              <a:r>
                <a:rPr lang="en-US" altLang="ko-KR" sz="1400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7.5%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128427F-05F5-4D86-A7A6-CA8222549AA7}"/>
                </a:ext>
              </a:extLst>
            </p:cNvPr>
            <p:cNvSpPr/>
            <p:nvPr/>
          </p:nvSpPr>
          <p:spPr>
            <a:xfrm>
              <a:off x="3323210" y="4417393"/>
              <a:ext cx="2675381" cy="9852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FFFFF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65</a:t>
              </a:r>
              <a:r>
                <a:rPr lang="ko-KR" altLang="en-US" sz="2400" dirty="0">
                  <a:solidFill>
                    <a:srgbClr val="FFFFF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명</a:t>
              </a:r>
              <a:r>
                <a:rPr lang="en-US" altLang="ko-KR" sz="2400" dirty="0">
                  <a:solidFill>
                    <a:srgbClr val="FFFFF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32.5%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6BC6F0E0-CAAC-45DB-8A2B-2CA8CC503F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87549" y="4178510"/>
            <a:ext cx="1584176" cy="1123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954D2-CF96-43C9-B0F0-7789DF43A0DB}"/>
              </a:ext>
            </a:extLst>
          </p:cNvPr>
          <p:cNvSpPr txBox="1"/>
          <p:nvPr/>
        </p:nvSpPr>
        <p:spPr>
          <a:xfrm>
            <a:off x="3202874" y="1716078"/>
            <a:ext cx="273825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상영관 내 선호하는 좌석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DE8FE7-A393-4D71-B96D-46FDAC8F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25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90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이용 행태 분석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D15F2F-A6CF-47A5-A106-057B82026FA2}"/>
              </a:ext>
            </a:extLst>
          </p:cNvPr>
          <p:cNvGrpSpPr/>
          <p:nvPr/>
        </p:nvGrpSpPr>
        <p:grpSpPr>
          <a:xfrm>
            <a:off x="1259631" y="2564904"/>
            <a:ext cx="6624737" cy="3528392"/>
            <a:chOff x="691525" y="2079496"/>
            <a:chExt cx="6332330" cy="406707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41DF64-71FB-4812-B966-D9C91003A69B}"/>
                </a:ext>
              </a:extLst>
            </p:cNvPr>
            <p:cNvGrpSpPr/>
            <p:nvPr/>
          </p:nvGrpSpPr>
          <p:grpSpPr>
            <a:xfrm>
              <a:off x="691525" y="2079496"/>
              <a:ext cx="6332330" cy="3405567"/>
              <a:chOff x="497118" y="1284963"/>
              <a:chExt cx="6499020" cy="4733986"/>
            </a:xfrm>
          </p:grpSpPr>
          <p:sp>
            <p:nvSpPr>
              <p:cNvPr id="9" name="모서리가 둥근 직사각형 1622">
                <a:extLst>
                  <a:ext uri="{FF2B5EF4-FFF2-40B4-BE49-F238E27FC236}">
                    <a16:creationId xmlns:a16="http://schemas.microsoft.com/office/drawing/2014/main" id="{92FDA3CF-245F-4748-8547-B4AA307C88EC}"/>
                  </a:ext>
                </a:extLst>
              </p:cNvPr>
              <p:cNvSpPr/>
              <p:nvPr/>
            </p:nvSpPr>
            <p:spPr>
              <a:xfrm>
                <a:off x="3295936" y="1316244"/>
                <a:ext cx="3697662" cy="32752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08000" bIns="0" rtlCol="0" anchor="ctr"/>
              <a:lstStyle/>
              <a:p>
                <a:pPr algn="r"/>
                <a:r>
                  <a:rPr lang="en-US" altLang="ko-KR" sz="11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42%</a:t>
                </a:r>
                <a:endPara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0" name="모서리가 둥근 직사각형 1623">
                <a:extLst>
                  <a:ext uri="{FF2B5EF4-FFF2-40B4-BE49-F238E27FC236}">
                    <a16:creationId xmlns:a16="http://schemas.microsoft.com/office/drawing/2014/main" id="{A8DB55A6-C043-4701-B5B4-00C67251B8E9}"/>
                  </a:ext>
                </a:extLst>
              </p:cNvPr>
              <p:cNvSpPr/>
              <p:nvPr/>
            </p:nvSpPr>
            <p:spPr>
              <a:xfrm>
                <a:off x="3295937" y="1331264"/>
                <a:ext cx="1875637" cy="312506"/>
              </a:xfrm>
              <a:prstGeom prst="roundRect">
                <a:avLst>
                  <a:gd name="adj" fmla="val 50000"/>
                </a:avLst>
              </a:prstGeom>
              <a:solidFill>
                <a:srgbClr val="F867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4DB46A1-02B2-4868-97BF-1E7A26973245}"/>
                  </a:ext>
                </a:extLst>
              </p:cNvPr>
              <p:cNvSpPr/>
              <p:nvPr/>
            </p:nvSpPr>
            <p:spPr>
              <a:xfrm>
                <a:off x="502116" y="1284963"/>
                <a:ext cx="4907154" cy="364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광고나 예고편을 보고</a:t>
                </a:r>
                <a:endPara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" name="모서리가 둥근 직사각형 1709">
                <a:extLst>
                  <a:ext uri="{FF2B5EF4-FFF2-40B4-BE49-F238E27FC236}">
                    <a16:creationId xmlns:a16="http://schemas.microsoft.com/office/drawing/2014/main" id="{F3203198-B848-4406-9E21-24933D46F7C3}"/>
                  </a:ext>
                </a:extLst>
              </p:cNvPr>
              <p:cNvSpPr/>
              <p:nvPr/>
            </p:nvSpPr>
            <p:spPr>
              <a:xfrm>
                <a:off x="3292435" y="2432176"/>
                <a:ext cx="3694166" cy="31388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08000" bIns="0" rtlCol="0" anchor="ctr"/>
              <a:lstStyle/>
              <a:p>
                <a:pPr algn="r"/>
                <a:r>
                  <a:rPr lang="en-US" altLang="ko-KR" sz="11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17.5%</a:t>
                </a:r>
                <a:endPara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3" name="모서리가 둥근 직사각형 1710">
                <a:extLst>
                  <a:ext uri="{FF2B5EF4-FFF2-40B4-BE49-F238E27FC236}">
                    <a16:creationId xmlns:a16="http://schemas.microsoft.com/office/drawing/2014/main" id="{E5AE6EC9-306F-47C8-8A13-309765C5BCBD}"/>
                  </a:ext>
                </a:extLst>
              </p:cNvPr>
              <p:cNvSpPr/>
              <p:nvPr/>
            </p:nvSpPr>
            <p:spPr>
              <a:xfrm>
                <a:off x="3298474" y="2422694"/>
                <a:ext cx="805320" cy="342301"/>
              </a:xfrm>
              <a:prstGeom prst="roundRect">
                <a:avLst>
                  <a:gd name="adj" fmla="val 50000"/>
                </a:avLst>
              </a:prstGeom>
              <a:solidFill>
                <a:srgbClr val="F867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B09B956-402D-4BE2-AACE-0CF743B7B6C5}"/>
                  </a:ext>
                </a:extLst>
              </p:cNvPr>
              <p:cNvSpPr/>
              <p:nvPr/>
            </p:nvSpPr>
            <p:spPr>
              <a:xfrm>
                <a:off x="497118" y="2373685"/>
                <a:ext cx="4907154" cy="364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좋아하는 장르</a:t>
                </a:r>
                <a:endPara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" name="모서리가 둥근 직사각형 1796">
                <a:extLst>
                  <a:ext uri="{FF2B5EF4-FFF2-40B4-BE49-F238E27FC236}">
                    <a16:creationId xmlns:a16="http://schemas.microsoft.com/office/drawing/2014/main" id="{B39A7B49-FF45-4A3E-AF96-95B7F7CB7F1E}"/>
                  </a:ext>
                </a:extLst>
              </p:cNvPr>
              <p:cNvSpPr/>
              <p:nvPr/>
            </p:nvSpPr>
            <p:spPr>
              <a:xfrm>
                <a:off x="3298474" y="3525308"/>
                <a:ext cx="3697664" cy="32752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08000" bIns="0" rtlCol="0" anchor="ctr"/>
              <a:lstStyle/>
              <a:p>
                <a:pPr algn="r"/>
                <a:r>
                  <a:rPr lang="en-US" altLang="ko-KR" sz="11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16.5%</a:t>
                </a:r>
                <a:endPara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6" name="모서리가 둥근 직사각형 1797">
                <a:extLst>
                  <a:ext uri="{FF2B5EF4-FFF2-40B4-BE49-F238E27FC236}">
                    <a16:creationId xmlns:a16="http://schemas.microsoft.com/office/drawing/2014/main" id="{7EA8DBB4-F0D9-4268-843E-A0FD195F5E20}"/>
                  </a:ext>
                </a:extLst>
              </p:cNvPr>
              <p:cNvSpPr/>
              <p:nvPr/>
            </p:nvSpPr>
            <p:spPr>
              <a:xfrm flipH="1">
                <a:off x="3298473" y="3517910"/>
                <a:ext cx="687588" cy="318079"/>
              </a:xfrm>
              <a:prstGeom prst="roundRect">
                <a:avLst>
                  <a:gd name="adj" fmla="val 50000"/>
                </a:avLst>
              </a:prstGeom>
              <a:solidFill>
                <a:srgbClr val="F867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F795372-91A2-4665-9455-C2BBA979EA78}"/>
                  </a:ext>
                </a:extLst>
              </p:cNvPr>
              <p:cNvSpPr/>
              <p:nvPr/>
            </p:nvSpPr>
            <p:spPr>
              <a:xfrm>
                <a:off x="500524" y="3482408"/>
                <a:ext cx="4907154" cy="364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주변 사람들의 권유</a:t>
                </a:r>
                <a:endPara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모서리가 둥근 직사각형 1883">
                <a:extLst>
                  <a:ext uri="{FF2B5EF4-FFF2-40B4-BE49-F238E27FC236}">
                    <a16:creationId xmlns:a16="http://schemas.microsoft.com/office/drawing/2014/main" id="{DFA3685F-8A41-4DBB-8EFA-A23403359452}"/>
                  </a:ext>
                </a:extLst>
              </p:cNvPr>
              <p:cNvSpPr/>
              <p:nvPr/>
            </p:nvSpPr>
            <p:spPr>
              <a:xfrm>
                <a:off x="3295938" y="4632082"/>
                <a:ext cx="3694161" cy="330323"/>
              </a:xfrm>
              <a:prstGeom prst="roundRect">
                <a:avLst>
                  <a:gd name="adj" fmla="val 50000"/>
                </a:avLst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08000" bIns="0" rtlCol="0" anchor="ctr"/>
              <a:lstStyle/>
              <a:p>
                <a:pPr algn="r"/>
                <a:r>
                  <a:rPr lang="en-US" altLang="ko-KR" sz="11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14%</a:t>
                </a:r>
                <a:endPara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9" name="모서리가 둥근 직사각형 1884">
                <a:extLst>
                  <a:ext uri="{FF2B5EF4-FFF2-40B4-BE49-F238E27FC236}">
                    <a16:creationId xmlns:a16="http://schemas.microsoft.com/office/drawing/2014/main" id="{08D7DA4B-3589-4098-8C27-3AC11672B710}"/>
                  </a:ext>
                </a:extLst>
              </p:cNvPr>
              <p:cNvSpPr/>
              <p:nvPr/>
            </p:nvSpPr>
            <p:spPr>
              <a:xfrm flipH="1">
                <a:off x="3295936" y="4632080"/>
                <a:ext cx="562851" cy="330324"/>
              </a:xfrm>
              <a:prstGeom prst="roundRect">
                <a:avLst>
                  <a:gd name="adj" fmla="val 50000"/>
                </a:avLst>
              </a:prstGeom>
              <a:solidFill>
                <a:srgbClr val="FA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DEBE42F-3613-42BB-8133-8A641BC25EF7}"/>
                  </a:ext>
                </a:extLst>
              </p:cNvPr>
              <p:cNvSpPr/>
              <p:nvPr/>
            </p:nvSpPr>
            <p:spPr>
              <a:xfrm>
                <a:off x="497118" y="4591265"/>
                <a:ext cx="4907154" cy="364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좋아하는 감독이나 배우의 출연</a:t>
                </a:r>
                <a:endPara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1" name="모서리가 둥근 직사각형 1970">
                <a:extLst>
                  <a:ext uri="{FF2B5EF4-FFF2-40B4-BE49-F238E27FC236}">
                    <a16:creationId xmlns:a16="http://schemas.microsoft.com/office/drawing/2014/main" id="{BE17452B-D153-4A40-AECF-768EE836ED9D}"/>
                  </a:ext>
                </a:extLst>
              </p:cNvPr>
              <p:cNvSpPr/>
              <p:nvPr/>
            </p:nvSpPr>
            <p:spPr>
              <a:xfrm>
                <a:off x="3292436" y="5681934"/>
                <a:ext cx="3697665" cy="337015"/>
              </a:xfrm>
              <a:prstGeom prst="roundRect">
                <a:avLst>
                  <a:gd name="adj" fmla="val 50000"/>
                </a:avLst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08000" bIns="0" rtlCol="0" anchor="ctr"/>
              <a:lstStyle/>
              <a:p>
                <a:pPr algn="r"/>
                <a:r>
                  <a:rPr lang="en-US" altLang="ko-KR" sz="11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9%</a:t>
                </a:r>
                <a:endPara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2" name="모서리가 둥근 직사각형 1971">
                <a:extLst>
                  <a:ext uri="{FF2B5EF4-FFF2-40B4-BE49-F238E27FC236}">
                    <a16:creationId xmlns:a16="http://schemas.microsoft.com/office/drawing/2014/main" id="{C7A5E25E-67C6-4361-9BC4-7D9D84FF7A89}"/>
                  </a:ext>
                </a:extLst>
              </p:cNvPr>
              <p:cNvSpPr/>
              <p:nvPr/>
            </p:nvSpPr>
            <p:spPr>
              <a:xfrm>
                <a:off x="3293653" y="5697696"/>
                <a:ext cx="443901" cy="318025"/>
              </a:xfrm>
              <a:prstGeom prst="roundRect">
                <a:avLst>
                  <a:gd name="adj" fmla="val 50000"/>
                </a:avLst>
              </a:prstGeom>
              <a:solidFill>
                <a:srgbClr val="FA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F6465F-DAAA-44E6-915C-93FD899A0CF9}"/>
                  </a:ext>
                </a:extLst>
              </p:cNvPr>
              <p:cNvSpPr/>
              <p:nvPr/>
            </p:nvSpPr>
            <p:spPr>
              <a:xfrm>
                <a:off x="497118" y="5639033"/>
                <a:ext cx="4907154" cy="364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높은 평점</a:t>
                </a:r>
                <a:endPara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sp>
          <p:nvSpPr>
            <p:cNvPr id="25" name="모서리가 둥근 직사각형 1970">
              <a:extLst>
                <a:ext uri="{FF2B5EF4-FFF2-40B4-BE49-F238E27FC236}">
                  <a16:creationId xmlns:a16="http://schemas.microsoft.com/office/drawing/2014/main" id="{2D184EB0-83E1-452C-8341-81A22EEE682E}"/>
                </a:ext>
              </a:extLst>
            </p:cNvPr>
            <p:cNvSpPr/>
            <p:nvPr/>
          </p:nvSpPr>
          <p:spPr>
            <a:xfrm>
              <a:off x="3415149" y="5904955"/>
              <a:ext cx="3606231" cy="241615"/>
            </a:xfrm>
            <a:prstGeom prst="roundRect">
              <a:avLst>
                <a:gd name="adj" fmla="val 50000"/>
              </a:avLst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108000" bIns="0" rtlCol="0" anchor="ctr"/>
            <a:lstStyle/>
            <a:p>
              <a:pPr algn="r"/>
              <a:r>
                <a:rPr lang="en-US" altLang="ko-KR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1%</a:t>
              </a:r>
              <a:endPara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6" name="모서리가 둥근 직사각형 1971">
              <a:extLst>
                <a:ext uri="{FF2B5EF4-FFF2-40B4-BE49-F238E27FC236}">
                  <a16:creationId xmlns:a16="http://schemas.microsoft.com/office/drawing/2014/main" id="{8CD431C3-1DBF-4FC9-97B9-9A1F5195F4DB}"/>
                </a:ext>
              </a:extLst>
            </p:cNvPr>
            <p:cNvSpPr/>
            <p:nvPr/>
          </p:nvSpPr>
          <p:spPr>
            <a:xfrm>
              <a:off x="3415146" y="5904955"/>
              <a:ext cx="79326" cy="241615"/>
            </a:xfrm>
            <a:prstGeom prst="roundRect">
              <a:avLst>
                <a:gd name="adj" fmla="val 50000"/>
              </a:avLst>
            </a:prstGeom>
            <a:solidFill>
              <a:srgbClr val="FA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2C7A29-F8E8-4E25-94B9-3661D6F42FF8}"/>
                </a:ext>
              </a:extLst>
            </p:cNvPr>
            <p:cNvSpPr/>
            <p:nvPr/>
          </p:nvSpPr>
          <p:spPr>
            <a:xfrm>
              <a:off x="691526" y="5875950"/>
              <a:ext cx="4781292" cy="2625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기타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0AF3BD4-73ED-4C13-893A-64996D9B5BBA}"/>
              </a:ext>
            </a:extLst>
          </p:cNvPr>
          <p:cNvSpPr txBox="1"/>
          <p:nvPr/>
        </p:nvSpPr>
        <p:spPr>
          <a:xfrm>
            <a:off x="2875108" y="1817083"/>
            <a:ext cx="330103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영화를 선택하게 된 계기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BC9EE5-B146-4B52-877B-B99EB14B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10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이용 행태 분석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4649-9D3E-4E7D-A8B7-BCB02AA9C2A7}"/>
              </a:ext>
            </a:extLst>
          </p:cNvPr>
          <p:cNvSpPr txBox="1"/>
          <p:nvPr/>
        </p:nvSpPr>
        <p:spPr>
          <a:xfrm>
            <a:off x="-1968208" y="7904752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3" tooltip="https://en.wikipedia.org/wiki/File:Human_outline.sv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4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BB542FB-257E-41A8-9E23-5FDCEE1527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550426"/>
              </p:ext>
            </p:extLst>
          </p:nvPr>
        </p:nvGraphicFramePr>
        <p:xfrm>
          <a:off x="515349" y="1556792"/>
          <a:ext cx="3744416" cy="4799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461FF892-C091-4AFB-9F01-7AEFFA2CF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546113"/>
              </p:ext>
            </p:extLst>
          </p:nvPr>
        </p:nvGraphicFramePr>
        <p:xfrm>
          <a:off x="4741598" y="1556792"/>
          <a:ext cx="3790842" cy="4799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05CA6A5-89AB-4342-A276-203FC96A8B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58824"/>
          <a:stretch/>
        </p:blipFill>
        <p:spPr>
          <a:xfrm>
            <a:off x="3280139" y="3717032"/>
            <a:ext cx="1189080" cy="10693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CE5B1A-A848-4C75-8DD6-56A2A5677A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24920" y="4420343"/>
            <a:ext cx="1072320" cy="10693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5C2580B-D02C-48F1-B0F4-0B1BFD2322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11560" y="2781639"/>
            <a:ext cx="1072321" cy="772046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A19EAB9-4840-40A8-8D27-C731DCD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27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E6ED6A-DC75-4BE2-B429-A7DCD6C582E8}"/>
              </a:ext>
            </a:extLst>
          </p:cNvPr>
          <p:cNvSpPr txBox="1"/>
          <p:nvPr/>
        </p:nvSpPr>
        <p:spPr>
          <a:xfrm>
            <a:off x="7846824" y="6168901"/>
            <a:ext cx="957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단위 </a:t>
            </a:r>
            <a:r>
              <a:rPr lang="en-US" altLang="ko-KR" sz="1200" dirty="0"/>
              <a:t>: </a:t>
            </a:r>
            <a:r>
              <a:rPr lang="ko-KR" altLang="en-US" sz="1200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4060776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순위 응답 분석 </a:t>
            </a:r>
            <a:r>
              <a:rPr lang="en-US" altLang="ko-KR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성별에 따른 이용하는 상영관의 유형</a:t>
            </a:r>
            <a:br>
              <a:rPr lang="ko-KR" altLang="en-US" sz="2400" u="sng" dirty="0"/>
            </a:b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4649-9D3E-4E7D-A8B7-BCB02AA9C2A7}"/>
              </a:ext>
            </a:extLst>
          </p:cNvPr>
          <p:cNvSpPr txBox="1"/>
          <p:nvPr/>
        </p:nvSpPr>
        <p:spPr>
          <a:xfrm>
            <a:off x="-1968208" y="7904752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2" tooltip="https://en.wikipedia.org/wiki/File:Human_outline.sv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3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A19EAB9-4840-40A8-8D27-C731DCD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28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7C1E25-CDDB-41B8-BD14-6FB297A9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87482"/>
              </p:ext>
            </p:extLst>
          </p:nvPr>
        </p:nvGraphicFramePr>
        <p:xfrm>
          <a:off x="1511660" y="2204864"/>
          <a:ext cx="6120680" cy="3876244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4031286083"/>
                    </a:ext>
                  </a:extLst>
                </a:gridCol>
                <a:gridCol w="548155">
                  <a:extLst>
                    <a:ext uri="{9D8B030D-6E8A-4147-A177-3AD203B41FA5}">
                      <a16:colId xmlns:a16="http://schemas.microsoft.com/office/drawing/2014/main" val="2067056600"/>
                    </a:ext>
                  </a:extLst>
                </a:gridCol>
                <a:gridCol w="679342">
                  <a:extLst>
                    <a:ext uri="{9D8B030D-6E8A-4147-A177-3AD203B41FA5}">
                      <a16:colId xmlns:a16="http://schemas.microsoft.com/office/drawing/2014/main" val="3294197901"/>
                    </a:ext>
                  </a:extLst>
                </a:gridCol>
                <a:gridCol w="679342">
                  <a:extLst>
                    <a:ext uri="{9D8B030D-6E8A-4147-A177-3AD203B41FA5}">
                      <a16:colId xmlns:a16="http://schemas.microsoft.com/office/drawing/2014/main" val="1241224022"/>
                    </a:ext>
                  </a:extLst>
                </a:gridCol>
                <a:gridCol w="679342">
                  <a:extLst>
                    <a:ext uri="{9D8B030D-6E8A-4147-A177-3AD203B41FA5}">
                      <a16:colId xmlns:a16="http://schemas.microsoft.com/office/drawing/2014/main" val="2083961546"/>
                    </a:ext>
                  </a:extLst>
                </a:gridCol>
                <a:gridCol w="858391">
                  <a:extLst>
                    <a:ext uri="{9D8B030D-6E8A-4147-A177-3AD203B41FA5}">
                      <a16:colId xmlns:a16="http://schemas.microsoft.com/office/drawing/2014/main" val="3314153110"/>
                    </a:ext>
                  </a:extLst>
                </a:gridCol>
                <a:gridCol w="947916">
                  <a:extLst>
                    <a:ext uri="{9D8B030D-6E8A-4147-A177-3AD203B41FA5}">
                      <a16:colId xmlns:a16="http://schemas.microsoft.com/office/drawing/2014/main" val="3128225523"/>
                    </a:ext>
                  </a:extLst>
                </a:gridCol>
              </a:tblGrid>
              <a:tr h="35368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주로 이용하는 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상영관의 유형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총합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순위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78011"/>
                  </a:ext>
                </a:extLst>
              </a:tr>
              <a:tr h="374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418900"/>
                  </a:ext>
                </a:extLst>
              </a:tr>
              <a:tr h="353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2D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또는 디지털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382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203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585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921433"/>
                  </a:ext>
                </a:extLst>
              </a:tr>
              <a:tr h="353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3D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134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90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224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12386"/>
                  </a:ext>
                </a:extLst>
              </a:tr>
              <a:tr h="353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4DX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75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123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624646"/>
                  </a:ext>
                </a:extLst>
              </a:tr>
              <a:tr h="353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IMAX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94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161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662787"/>
                  </a:ext>
                </a:extLst>
              </a:tr>
              <a:tr h="353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Screen X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8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530929"/>
                  </a:ext>
                </a:extLst>
              </a:tr>
              <a:tr h="353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Sound X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7231"/>
                  </a:ext>
                </a:extLst>
              </a:tr>
              <a:tr h="6607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Temper cinema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The first club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9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8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236967"/>
                  </a:ext>
                </a:extLst>
              </a:tr>
              <a:tr h="353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19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0602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4AD7FC-C41A-4D17-B884-7D7D1DA6C643}"/>
              </a:ext>
            </a:extLst>
          </p:cNvPr>
          <p:cNvSpPr txBox="1"/>
          <p:nvPr/>
        </p:nvSpPr>
        <p:spPr>
          <a:xfrm>
            <a:off x="2700334" y="161643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/>
              <a:t>성별 주로 이용하는 상영관의 유형</a:t>
            </a:r>
          </a:p>
        </p:txBody>
      </p:sp>
    </p:spTree>
    <p:extLst>
      <p:ext uri="{BB962C8B-B14F-4D97-AF65-F5344CB8AC3E}">
        <p14:creationId xmlns:p14="http://schemas.microsoft.com/office/powerpoint/2010/main" val="1703457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순위 응답 분석</a:t>
            </a:r>
            <a:r>
              <a:rPr lang="en-US" altLang="ko-KR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학년에 따른 이용하는 상영관의 유형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4649-9D3E-4E7D-A8B7-BCB02AA9C2A7}"/>
              </a:ext>
            </a:extLst>
          </p:cNvPr>
          <p:cNvSpPr txBox="1"/>
          <p:nvPr/>
        </p:nvSpPr>
        <p:spPr>
          <a:xfrm>
            <a:off x="-1968208" y="7904752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2" tooltip="https://en.wikipedia.org/wiki/File:Human_outline.sv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3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A19EAB9-4840-40A8-8D27-C731DCD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29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7B9964-493D-4C71-B40C-16FFA1B64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62294"/>
              </p:ext>
            </p:extLst>
          </p:nvPr>
        </p:nvGraphicFramePr>
        <p:xfrm>
          <a:off x="1043608" y="2250095"/>
          <a:ext cx="7056783" cy="3744417"/>
        </p:xfrm>
        <a:graphic>
          <a:graphicData uri="http://schemas.openxmlformats.org/drawingml/2006/table">
            <a:tbl>
              <a:tblPr/>
              <a:tblGrid>
                <a:gridCol w="1625669">
                  <a:extLst>
                    <a:ext uri="{9D8B030D-6E8A-4147-A177-3AD203B41FA5}">
                      <a16:colId xmlns:a16="http://schemas.microsoft.com/office/drawing/2014/main" val="3342559280"/>
                    </a:ext>
                  </a:extLst>
                </a:gridCol>
                <a:gridCol w="485566">
                  <a:extLst>
                    <a:ext uri="{9D8B030D-6E8A-4147-A177-3AD203B41FA5}">
                      <a16:colId xmlns:a16="http://schemas.microsoft.com/office/drawing/2014/main" val="3774761249"/>
                    </a:ext>
                  </a:extLst>
                </a:gridCol>
                <a:gridCol w="521692">
                  <a:extLst>
                    <a:ext uri="{9D8B030D-6E8A-4147-A177-3AD203B41FA5}">
                      <a16:colId xmlns:a16="http://schemas.microsoft.com/office/drawing/2014/main" val="1429714509"/>
                    </a:ext>
                  </a:extLst>
                </a:gridCol>
                <a:gridCol w="485566">
                  <a:extLst>
                    <a:ext uri="{9D8B030D-6E8A-4147-A177-3AD203B41FA5}">
                      <a16:colId xmlns:a16="http://schemas.microsoft.com/office/drawing/2014/main" val="3364016015"/>
                    </a:ext>
                  </a:extLst>
                </a:gridCol>
                <a:gridCol w="485566">
                  <a:extLst>
                    <a:ext uri="{9D8B030D-6E8A-4147-A177-3AD203B41FA5}">
                      <a16:colId xmlns:a16="http://schemas.microsoft.com/office/drawing/2014/main" val="3374460352"/>
                    </a:ext>
                  </a:extLst>
                </a:gridCol>
                <a:gridCol w="485566">
                  <a:extLst>
                    <a:ext uri="{9D8B030D-6E8A-4147-A177-3AD203B41FA5}">
                      <a16:colId xmlns:a16="http://schemas.microsoft.com/office/drawing/2014/main" val="2802904731"/>
                    </a:ext>
                  </a:extLst>
                </a:gridCol>
                <a:gridCol w="485566">
                  <a:extLst>
                    <a:ext uri="{9D8B030D-6E8A-4147-A177-3AD203B41FA5}">
                      <a16:colId xmlns:a16="http://schemas.microsoft.com/office/drawing/2014/main" val="169587351"/>
                    </a:ext>
                  </a:extLst>
                </a:gridCol>
                <a:gridCol w="485566">
                  <a:extLst>
                    <a:ext uri="{9D8B030D-6E8A-4147-A177-3AD203B41FA5}">
                      <a16:colId xmlns:a16="http://schemas.microsoft.com/office/drawing/2014/main" val="3912017065"/>
                    </a:ext>
                  </a:extLst>
                </a:gridCol>
                <a:gridCol w="485566">
                  <a:extLst>
                    <a:ext uri="{9D8B030D-6E8A-4147-A177-3AD203B41FA5}">
                      <a16:colId xmlns:a16="http://schemas.microsoft.com/office/drawing/2014/main" val="3666181848"/>
                    </a:ext>
                  </a:extLst>
                </a:gridCol>
                <a:gridCol w="774886">
                  <a:extLst>
                    <a:ext uri="{9D8B030D-6E8A-4147-A177-3AD203B41FA5}">
                      <a16:colId xmlns:a16="http://schemas.microsoft.com/office/drawing/2014/main" val="3242837746"/>
                    </a:ext>
                  </a:extLst>
                </a:gridCol>
                <a:gridCol w="735574">
                  <a:extLst>
                    <a:ext uri="{9D8B030D-6E8A-4147-A177-3AD203B41FA5}">
                      <a16:colId xmlns:a16="http://schemas.microsoft.com/office/drawing/2014/main" val="2522619081"/>
                    </a:ext>
                  </a:extLst>
                </a:gridCol>
              </a:tblGrid>
              <a:tr h="333136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주로 이용하는 상영관의 유형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745163"/>
                  </a:ext>
                </a:extLst>
              </a:tr>
              <a:tr h="341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170877"/>
                  </a:ext>
                </a:extLst>
              </a:tr>
              <a:tr h="342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2D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또는 디지털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911891"/>
                  </a:ext>
                </a:extLst>
              </a:tr>
              <a:tr h="342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3D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448415"/>
                  </a:ext>
                </a:extLst>
              </a:tr>
              <a:tr h="342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4DX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379352"/>
                  </a:ext>
                </a:extLst>
              </a:tr>
              <a:tr h="342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IMAX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154806"/>
                  </a:ext>
                </a:extLst>
              </a:tr>
              <a:tr h="342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Screen X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92166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Sound 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295187"/>
                  </a:ext>
                </a:extLst>
              </a:tr>
              <a:tr h="6742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Temper cinema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The first club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487765"/>
                  </a:ext>
                </a:extLst>
              </a:tr>
              <a:tr h="342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0397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C7C3D0-86E3-4FED-8D74-9BC3E9678907}"/>
              </a:ext>
            </a:extLst>
          </p:cNvPr>
          <p:cNvSpPr txBox="1"/>
          <p:nvPr/>
        </p:nvSpPr>
        <p:spPr>
          <a:xfrm>
            <a:off x="2699792" y="1625053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/>
              <a:t>학년별 주로 이용하는 상영관의 유형</a:t>
            </a:r>
          </a:p>
        </p:txBody>
      </p:sp>
    </p:spTree>
    <p:extLst>
      <p:ext uri="{BB962C8B-B14F-4D97-AF65-F5344CB8AC3E}">
        <p14:creationId xmlns:p14="http://schemas.microsoft.com/office/powerpoint/2010/main" val="373851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454956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323528" y="495530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400" kern="12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팀원소개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7" name="직사각형 3">
            <a:extLst>
              <a:ext uri="{FF2B5EF4-FFF2-40B4-BE49-F238E27FC236}">
                <a16:creationId xmlns:a16="http://schemas.microsoft.com/office/drawing/2014/main" id="{122487FB-7B67-4BE9-A4EC-947E4001ED11}"/>
              </a:ext>
            </a:extLst>
          </p:cNvPr>
          <p:cNvSpPr/>
          <p:nvPr/>
        </p:nvSpPr>
        <p:spPr>
          <a:xfrm flipH="1">
            <a:off x="4893842" y="2435269"/>
            <a:ext cx="1221973" cy="424876"/>
          </a:xfrm>
          <a:custGeom>
            <a:avLst/>
            <a:gdLst>
              <a:gd name="connsiteX0" fmla="*/ 0 w 1221973"/>
              <a:gd name="connsiteY0" fmla="*/ 0 h 461818"/>
              <a:gd name="connsiteX1" fmla="*/ 1221973 w 1221973"/>
              <a:gd name="connsiteY1" fmla="*/ 0 h 461818"/>
              <a:gd name="connsiteX2" fmla="*/ 1221973 w 1221973"/>
              <a:gd name="connsiteY2" fmla="*/ 461818 h 461818"/>
              <a:gd name="connsiteX3" fmla="*/ 0 w 1221973"/>
              <a:gd name="connsiteY3" fmla="*/ 461818 h 461818"/>
              <a:gd name="connsiteX4" fmla="*/ 0 w 1221973"/>
              <a:gd name="connsiteY4" fmla="*/ 0 h 461818"/>
              <a:gd name="connsiteX0" fmla="*/ 0 w 1221973"/>
              <a:gd name="connsiteY0" fmla="*/ 0 h 461818"/>
              <a:gd name="connsiteX1" fmla="*/ 1221973 w 1221973"/>
              <a:gd name="connsiteY1" fmla="*/ 0 h 461818"/>
              <a:gd name="connsiteX2" fmla="*/ 1221973 w 1221973"/>
              <a:gd name="connsiteY2" fmla="*/ 461818 h 461818"/>
              <a:gd name="connsiteX3" fmla="*/ 0 w 1221973"/>
              <a:gd name="connsiteY3" fmla="*/ 461818 h 461818"/>
              <a:gd name="connsiteX4" fmla="*/ 0 w 1221973"/>
              <a:gd name="connsiteY4" fmla="*/ 0 h 461818"/>
              <a:gd name="connsiteX0" fmla="*/ 0 w 1221973"/>
              <a:gd name="connsiteY0" fmla="*/ 0 h 519288"/>
              <a:gd name="connsiteX1" fmla="*/ 1221973 w 1221973"/>
              <a:gd name="connsiteY1" fmla="*/ 0 h 519288"/>
              <a:gd name="connsiteX2" fmla="*/ 1221973 w 1221973"/>
              <a:gd name="connsiteY2" fmla="*/ 461818 h 519288"/>
              <a:gd name="connsiteX3" fmla="*/ 0 w 1221973"/>
              <a:gd name="connsiteY3" fmla="*/ 461818 h 519288"/>
              <a:gd name="connsiteX4" fmla="*/ 0 w 1221973"/>
              <a:gd name="connsiteY4" fmla="*/ 0 h 519288"/>
              <a:gd name="connsiteX0" fmla="*/ 0 w 1221973"/>
              <a:gd name="connsiteY0" fmla="*/ 0 h 494658"/>
              <a:gd name="connsiteX1" fmla="*/ 1221973 w 1221973"/>
              <a:gd name="connsiteY1" fmla="*/ 0 h 494658"/>
              <a:gd name="connsiteX2" fmla="*/ 1221973 w 1221973"/>
              <a:gd name="connsiteY2" fmla="*/ 461818 h 494658"/>
              <a:gd name="connsiteX3" fmla="*/ 0 w 1221973"/>
              <a:gd name="connsiteY3" fmla="*/ 461818 h 494658"/>
              <a:gd name="connsiteX4" fmla="*/ 0 w 1221973"/>
              <a:gd name="connsiteY4" fmla="*/ 0 h 494658"/>
              <a:gd name="connsiteX0" fmla="*/ 0 w 1221973"/>
              <a:gd name="connsiteY0" fmla="*/ 0 h 531603"/>
              <a:gd name="connsiteX1" fmla="*/ 1221973 w 1221973"/>
              <a:gd name="connsiteY1" fmla="*/ 36945 h 531603"/>
              <a:gd name="connsiteX2" fmla="*/ 1221973 w 1221973"/>
              <a:gd name="connsiteY2" fmla="*/ 498763 h 531603"/>
              <a:gd name="connsiteX3" fmla="*/ 0 w 1221973"/>
              <a:gd name="connsiteY3" fmla="*/ 498763 h 531603"/>
              <a:gd name="connsiteX4" fmla="*/ 0 w 1221973"/>
              <a:gd name="connsiteY4" fmla="*/ 0 h 531603"/>
              <a:gd name="connsiteX0" fmla="*/ 0 w 1221973"/>
              <a:gd name="connsiteY0" fmla="*/ 0 h 498763"/>
              <a:gd name="connsiteX1" fmla="*/ 1221973 w 1221973"/>
              <a:gd name="connsiteY1" fmla="*/ 36945 h 498763"/>
              <a:gd name="connsiteX2" fmla="*/ 1221973 w 1221973"/>
              <a:gd name="connsiteY2" fmla="*/ 498763 h 498763"/>
              <a:gd name="connsiteX3" fmla="*/ 9236 w 1221973"/>
              <a:gd name="connsiteY3" fmla="*/ 424872 h 498763"/>
              <a:gd name="connsiteX4" fmla="*/ 0 w 1221973"/>
              <a:gd name="connsiteY4" fmla="*/ 0 h 498763"/>
              <a:gd name="connsiteX0" fmla="*/ 0 w 1221973"/>
              <a:gd name="connsiteY0" fmla="*/ 0 h 535708"/>
              <a:gd name="connsiteX1" fmla="*/ 1221973 w 1221973"/>
              <a:gd name="connsiteY1" fmla="*/ 73890 h 535708"/>
              <a:gd name="connsiteX2" fmla="*/ 1221973 w 1221973"/>
              <a:gd name="connsiteY2" fmla="*/ 535708 h 535708"/>
              <a:gd name="connsiteX3" fmla="*/ 9236 w 1221973"/>
              <a:gd name="connsiteY3" fmla="*/ 461817 h 535708"/>
              <a:gd name="connsiteX4" fmla="*/ 0 w 1221973"/>
              <a:gd name="connsiteY4" fmla="*/ 0 h 5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973" h="535708">
                <a:moveTo>
                  <a:pt x="0" y="0"/>
                </a:moveTo>
                <a:cubicBezTo>
                  <a:pt x="601288" y="92364"/>
                  <a:pt x="814649" y="73890"/>
                  <a:pt x="1221973" y="73890"/>
                </a:cubicBezTo>
                <a:lnTo>
                  <a:pt x="1221973" y="535708"/>
                </a:lnTo>
                <a:cubicBezTo>
                  <a:pt x="814649" y="535708"/>
                  <a:pt x="619760" y="535708"/>
                  <a:pt x="9236" y="46181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DB4D50"/>
              </a:gs>
              <a:gs pos="59000">
                <a:srgbClr val="FF7C80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김은지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175AFE-19F4-45EB-B3CF-131CF70FB227}"/>
              </a:ext>
            </a:extLst>
          </p:cNvPr>
          <p:cNvSpPr/>
          <p:nvPr/>
        </p:nvSpPr>
        <p:spPr>
          <a:xfrm>
            <a:off x="6408301" y="2416797"/>
            <a:ext cx="2502656" cy="6970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수학과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학번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2014270025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직사각형 3">
            <a:extLst>
              <a:ext uri="{FF2B5EF4-FFF2-40B4-BE49-F238E27FC236}">
                <a16:creationId xmlns:a16="http://schemas.microsoft.com/office/drawing/2014/main" id="{647F14A0-E868-406B-8C4A-8595CE508AEB}"/>
              </a:ext>
            </a:extLst>
          </p:cNvPr>
          <p:cNvSpPr/>
          <p:nvPr/>
        </p:nvSpPr>
        <p:spPr>
          <a:xfrm flipH="1">
            <a:off x="4893842" y="3758534"/>
            <a:ext cx="1221973" cy="424876"/>
          </a:xfrm>
          <a:custGeom>
            <a:avLst/>
            <a:gdLst>
              <a:gd name="connsiteX0" fmla="*/ 0 w 1221973"/>
              <a:gd name="connsiteY0" fmla="*/ 0 h 461818"/>
              <a:gd name="connsiteX1" fmla="*/ 1221973 w 1221973"/>
              <a:gd name="connsiteY1" fmla="*/ 0 h 461818"/>
              <a:gd name="connsiteX2" fmla="*/ 1221973 w 1221973"/>
              <a:gd name="connsiteY2" fmla="*/ 461818 h 461818"/>
              <a:gd name="connsiteX3" fmla="*/ 0 w 1221973"/>
              <a:gd name="connsiteY3" fmla="*/ 461818 h 461818"/>
              <a:gd name="connsiteX4" fmla="*/ 0 w 1221973"/>
              <a:gd name="connsiteY4" fmla="*/ 0 h 461818"/>
              <a:gd name="connsiteX0" fmla="*/ 0 w 1221973"/>
              <a:gd name="connsiteY0" fmla="*/ 0 h 461818"/>
              <a:gd name="connsiteX1" fmla="*/ 1221973 w 1221973"/>
              <a:gd name="connsiteY1" fmla="*/ 0 h 461818"/>
              <a:gd name="connsiteX2" fmla="*/ 1221973 w 1221973"/>
              <a:gd name="connsiteY2" fmla="*/ 461818 h 461818"/>
              <a:gd name="connsiteX3" fmla="*/ 0 w 1221973"/>
              <a:gd name="connsiteY3" fmla="*/ 461818 h 461818"/>
              <a:gd name="connsiteX4" fmla="*/ 0 w 1221973"/>
              <a:gd name="connsiteY4" fmla="*/ 0 h 461818"/>
              <a:gd name="connsiteX0" fmla="*/ 0 w 1221973"/>
              <a:gd name="connsiteY0" fmla="*/ 0 h 519288"/>
              <a:gd name="connsiteX1" fmla="*/ 1221973 w 1221973"/>
              <a:gd name="connsiteY1" fmla="*/ 0 h 519288"/>
              <a:gd name="connsiteX2" fmla="*/ 1221973 w 1221973"/>
              <a:gd name="connsiteY2" fmla="*/ 461818 h 519288"/>
              <a:gd name="connsiteX3" fmla="*/ 0 w 1221973"/>
              <a:gd name="connsiteY3" fmla="*/ 461818 h 519288"/>
              <a:gd name="connsiteX4" fmla="*/ 0 w 1221973"/>
              <a:gd name="connsiteY4" fmla="*/ 0 h 519288"/>
              <a:gd name="connsiteX0" fmla="*/ 0 w 1221973"/>
              <a:gd name="connsiteY0" fmla="*/ 0 h 494658"/>
              <a:gd name="connsiteX1" fmla="*/ 1221973 w 1221973"/>
              <a:gd name="connsiteY1" fmla="*/ 0 h 494658"/>
              <a:gd name="connsiteX2" fmla="*/ 1221973 w 1221973"/>
              <a:gd name="connsiteY2" fmla="*/ 461818 h 494658"/>
              <a:gd name="connsiteX3" fmla="*/ 0 w 1221973"/>
              <a:gd name="connsiteY3" fmla="*/ 461818 h 494658"/>
              <a:gd name="connsiteX4" fmla="*/ 0 w 1221973"/>
              <a:gd name="connsiteY4" fmla="*/ 0 h 494658"/>
              <a:gd name="connsiteX0" fmla="*/ 0 w 1221973"/>
              <a:gd name="connsiteY0" fmla="*/ 0 h 531603"/>
              <a:gd name="connsiteX1" fmla="*/ 1221973 w 1221973"/>
              <a:gd name="connsiteY1" fmla="*/ 36945 h 531603"/>
              <a:gd name="connsiteX2" fmla="*/ 1221973 w 1221973"/>
              <a:gd name="connsiteY2" fmla="*/ 498763 h 531603"/>
              <a:gd name="connsiteX3" fmla="*/ 0 w 1221973"/>
              <a:gd name="connsiteY3" fmla="*/ 498763 h 531603"/>
              <a:gd name="connsiteX4" fmla="*/ 0 w 1221973"/>
              <a:gd name="connsiteY4" fmla="*/ 0 h 531603"/>
              <a:gd name="connsiteX0" fmla="*/ 0 w 1221973"/>
              <a:gd name="connsiteY0" fmla="*/ 0 h 498763"/>
              <a:gd name="connsiteX1" fmla="*/ 1221973 w 1221973"/>
              <a:gd name="connsiteY1" fmla="*/ 36945 h 498763"/>
              <a:gd name="connsiteX2" fmla="*/ 1221973 w 1221973"/>
              <a:gd name="connsiteY2" fmla="*/ 498763 h 498763"/>
              <a:gd name="connsiteX3" fmla="*/ 9236 w 1221973"/>
              <a:gd name="connsiteY3" fmla="*/ 424872 h 498763"/>
              <a:gd name="connsiteX4" fmla="*/ 0 w 1221973"/>
              <a:gd name="connsiteY4" fmla="*/ 0 h 498763"/>
              <a:gd name="connsiteX0" fmla="*/ 0 w 1221973"/>
              <a:gd name="connsiteY0" fmla="*/ 0 h 535708"/>
              <a:gd name="connsiteX1" fmla="*/ 1221973 w 1221973"/>
              <a:gd name="connsiteY1" fmla="*/ 73890 h 535708"/>
              <a:gd name="connsiteX2" fmla="*/ 1221973 w 1221973"/>
              <a:gd name="connsiteY2" fmla="*/ 535708 h 535708"/>
              <a:gd name="connsiteX3" fmla="*/ 9236 w 1221973"/>
              <a:gd name="connsiteY3" fmla="*/ 461817 h 535708"/>
              <a:gd name="connsiteX4" fmla="*/ 0 w 1221973"/>
              <a:gd name="connsiteY4" fmla="*/ 0 h 5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973" h="535708">
                <a:moveTo>
                  <a:pt x="0" y="0"/>
                </a:moveTo>
                <a:cubicBezTo>
                  <a:pt x="601288" y="92364"/>
                  <a:pt x="814649" y="73890"/>
                  <a:pt x="1221973" y="73890"/>
                </a:cubicBezTo>
                <a:lnTo>
                  <a:pt x="1221973" y="535708"/>
                </a:lnTo>
                <a:cubicBezTo>
                  <a:pt x="814649" y="535708"/>
                  <a:pt x="619760" y="535708"/>
                  <a:pt x="9236" y="46181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DB4D50"/>
              </a:gs>
              <a:gs pos="59000">
                <a:srgbClr val="FF7C80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김지원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93789C1-91A6-46A3-BAFB-44C03E915867}"/>
              </a:ext>
            </a:extLst>
          </p:cNvPr>
          <p:cNvSpPr/>
          <p:nvPr/>
        </p:nvSpPr>
        <p:spPr>
          <a:xfrm>
            <a:off x="6408301" y="3740062"/>
            <a:ext cx="2502656" cy="6970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응용통계학과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학번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2016270301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1" name="직사각형 3">
            <a:extLst>
              <a:ext uri="{FF2B5EF4-FFF2-40B4-BE49-F238E27FC236}">
                <a16:creationId xmlns:a16="http://schemas.microsoft.com/office/drawing/2014/main" id="{864CC1AD-4D14-4F60-A41B-BC184281A53B}"/>
              </a:ext>
            </a:extLst>
          </p:cNvPr>
          <p:cNvSpPr/>
          <p:nvPr/>
        </p:nvSpPr>
        <p:spPr>
          <a:xfrm flipH="1">
            <a:off x="4875365" y="5126686"/>
            <a:ext cx="1221973" cy="424876"/>
          </a:xfrm>
          <a:custGeom>
            <a:avLst/>
            <a:gdLst>
              <a:gd name="connsiteX0" fmla="*/ 0 w 1221973"/>
              <a:gd name="connsiteY0" fmla="*/ 0 h 461818"/>
              <a:gd name="connsiteX1" fmla="*/ 1221973 w 1221973"/>
              <a:gd name="connsiteY1" fmla="*/ 0 h 461818"/>
              <a:gd name="connsiteX2" fmla="*/ 1221973 w 1221973"/>
              <a:gd name="connsiteY2" fmla="*/ 461818 h 461818"/>
              <a:gd name="connsiteX3" fmla="*/ 0 w 1221973"/>
              <a:gd name="connsiteY3" fmla="*/ 461818 h 461818"/>
              <a:gd name="connsiteX4" fmla="*/ 0 w 1221973"/>
              <a:gd name="connsiteY4" fmla="*/ 0 h 461818"/>
              <a:gd name="connsiteX0" fmla="*/ 0 w 1221973"/>
              <a:gd name="connsiteY0" fmla="*/ 0 h 461818"/>
              <a:gd name="connsiteX1" fmla="*/ 1221973 w 1221973"/>
              <a:gd name="connsiteY1" fmla="*/ 0 h 461818"/>
              <a:gd name="connsiteX2" fmla="*/ 1221973 w 1221973"/>
              <a:gd name="connsiteY2" fmla="*/ 461818 h 461818"/>
              <a:gd name="connsiteX3" fmla="*/ 0 w 1221973"/>
              <a:gd name="connsiteY3" fmla="*/ 461818 h 461818"/>
              <a:gd name="connsiteX4" fmla="*/ 0 w 1221973"/>
              <a:gd name="connsiteY4" fmla="*/ 0 h 461818"/>
              <a:gd name="connsiteX0" fmla="*/ 0 w 1221973"/>
              <a:gd name="connsiteY0" fmla="*/ 0 h 519288"/>
              <a:gd name="connsiteX1" fmla="*/ 1221973 w 1221973"/>
              <a:gd name="connsiteY1" fmla="*/ 0 h 519288"/>
              <a:gd name="connsiteX2" fmla="*/ 1221973 w 1221973"/>
              <a:gd name="connsiteY2" fmla="*/ 461818 h 519288"/>
              <a:gd name="connsiteX3" fmla="*/ 0 w 1221973"/>
              <a:gd name="connsiteY3" fmla="*/ 461818 h 519288"/>
              <a:gd name="connsiteX4" fmla="*/ 0 w 1221973"/>
              <a:gd name="connsiteY4" fmla="*/ 0 h 519288"/>
              <a:gd name="connsiteX0" fmla="*/ 0 w 1221973"/>
              <a:gd name="connsiteY0" fmla="*/ 0 h 494658"/>
              <a:gd name="connsiteX1" fmla="*/ 1221973 w 1221973"/>
              <a:gd name="connsiteY1" fmla="*/ 0 h 494658"/>
              <a:gd name="connsiteX2" fmla="*/ 1221973 w 1221973"/>
              <a:gd name="connsiteY2" fmla="*/ 461818 h 494658"/>
              <a:gd name="connsiteX3" fmla="*/ 0 w 1221973"/>
              <a:gd name="connsiteY3" fmla="*/ 461818 h 494658"/>
              <a:gd name="connsiteX4" fmla="*/ 0 w 1221973"/>
              <a:gd name="connsiteY4" fmla="*/ 0 h 494658"/>
              <a:gd name="connsiteX0" fmla="*/ 0 w 1221973"/>
              <a:gd name="connsiteY0" fmla="*/ 0 h 531603"/>
              <a:gd name="connsiteX1" fmla="*/ 1221973 w 1221973"/>
              <a:gd name="connsiteY1" fmla="*/ 36945 h 531603"/>
              <a:gd name="connsiteX2" fmla="*/ 1221973 w 1221973"/>
              <a:gd name="connsiteY2" fmla="*/ 498763 h 531603"/>
              <a:gd name="connsiteX3" fmla="*/ 0 w 1221973"/>
              <a:gd name="connsiteY3" fmla="*/ 498763 h 531603"/>
              <a:gd name="connsiteX4" fmla="*/ 0 w 1221973"/>
              <a:gd name="connsiteY4" fmla="*/ 0 h 531603"/>
              <a:gd name="connsiteX0" fmla="*/ 0 w 1221973"/>
              <a:gd name="connsiteY0" fmla="*/ 0 h 498763"/>
              <a:gd name="connsiteX1" fmla="*/ 1221973 w 1221973"/>
              <a:gd name="connsiteY1" fmla="*/ 36945 h 498763"/>
              <a:gd name="connsiteX2" fmla="*/ 1221973 w 1221973"/>
              <a:gd name="connsiteY2" fmla="*/ 498763 h 498763"/>
              <a:gd name="connsiteX3" fmla="*/ 9236 w 1221973"/>
              <a:gd name="connsiteY3" fmla="*/ 424872 h 498763"/>
              <a:gd name="connsiteX4" fmla="*/ 0 w 1221973"/>
              <a:gd name="connsiteY4" fmla="*/ 0 h 498763"/>
              <a:gd name="connsiteX0" fmla="*/ 0 w 1221973"/>
              <a:gd name="connsiteY0" fmla="*/ 0 h 535708"/>
              <a:gd name="connsiteX1" fmla="*/ 1221973 w 1221973"/>
              <a:gd name="connsiteY1" fmla="*/ 73890 h 535708"/>
              <a:gd name="connsiteX2" fmla="*/ 1221973 w 1221973"/>
              <a:gd name="connsiteY2" fmla="*/ 535708 h 535708"/>
              <a:gd name="connsiteX3" fmla="*/ 9236 w 1221973"/>
              <a:gd name="connsiteY3" fmla="*/ 461817 h 535708"/>
              <a:gd name="connsiteX4" fmla="*/ 0 w 1221973"/>
              <a:gd name="connsiteY4" fmla="*/ 0 h 5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973" h="535708">
                <a:moveTo>
                  <a:pt x="0" y="0"/>
                </a:moveTo>
                <a:cubicBezTo>
                  <a:pt x="601288" y="92364"/>
                  <a:pt x="814649" y="73890"/>
                  <a:pt x="1221973" y="73890"/>
                </a:cubicBezTo>
                <a:lnTo>
                  <a:pt x="1221973" y="535708"/>
                </a:lnTo>
                <a:cubicBezTo>
                  <a:pt x="814649" y="535708"/>
                  <a:pt x="619760" y="535708"/>
                  <a:pt x="9236" y="46181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DB4D50"/>
              </a:gs>
              <a:gs pos="59000">
                <a:srgbClr val="FF7C80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최유림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A8B3BC-2F3F-4829-B2AC-7C09C09619B5}"/>
              </a:ext>
            </a:extLst>
          </p:cNvPr>
          <p:cNvSpPr/>
          <p:nvPr/>
        </p:nvSpPr>
        <p:spPr>
          <a:xfrm>
            <a:off x="6389824" y="5108214"/>
            <a:ext cx="2502656" cy="6970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응용통계학과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학번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2016270303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id="{9F34294B-0C82-403F-A6FB-C5026C906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468174"/>
              </p:ext>
            </p:extLst>
          </p:nvPr>
        </p:nvGraphicFramePr>
        <p:xfrm>
          <a:off x="138710" y="2132856"/>
          <a:ext cx="4462646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6466F2-15C3-4F8B-9DA5-D9B605DE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3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순위 응답 분석</a:t>
            </a:r>
            <a:r>
              <a:rPr lang="en-US" altLang="ko-KR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성별에 따른 선호하는 영화 장르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4649-9D3E-4E7D-A8B7-BCB02AA9C2A7}"/>
              </a:ext>
            </a:extLst>
          </p:cNvPr>
          <p:cNvSpPr txBox="1"/>
          <p:nvPr/>
        </p:nvSpPr>
        <p:spPr>
          <a:xfrm>
            <a:off x="-1968208" y="7904752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2" tooltip="https://en.wikipedia.org/wiki/File:Human_outline.sv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3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A19EAB9-4840-40A8-8D27-C731DCD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30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B15749-C60F-42AF-8317-41FD601C5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2923"/>
              </p:ext>
            </p:extLst>
          </p:nvPr>
        </p:nvGraphicFramePr>
        <p:xfrm>
          <a:off x="1187623" y="2204863"/>
          <a:ext cx="6768753" cy="3967740"/>
        </p:xfrm>
        <a:graphic>
          <a:graphicData uri="http://schemas.openxmlformats.org/drawingml/2006/table">
            <a:tbl>
              <a:tblPr/>
              <a:tblGrid>
                <a:gridCol w="1784296">
                  <a:extLst>
                    <a:ext uri="{9D8B030D-6E8A-4147-A177-3AD203B41FA5}">
                      <a16:colId xmlns:a16="http://schemas.microsoft.com/office/drawing/2014/main" val="4062151661"/>
                    </a:ext>
                  </a:extLst>
                </a:gridCol>
                <a:gridCol w="748540">
                  <a:extLst>
                    <a:ext uri="{9D8B030D-6E8A-4147-A177-3AD203B41FA5}">
                      <a16:colId xmlns:a16="http://schemas.microsoft.com/office/drawing/2014/main" val="2419719505"/>
                    </a:ext>
                  </a:extLst>
                </a:gridCol>
                <a:gridCol w="748540">
                  <a:extLst>
                    <a:ext uri="{9D8B030D-6E8A-4147-A177-3AD203B41FA5}">
                      <a16:colId xmlns:a16="http://schemas.microsoft.com/office/drawing/2014/main" val="979974223"/>
                    </a:ext>
                  </a:extLst>
                </a:gridCol>
                <a:gridCol w="748540">
                  <a:extLst>
                    <a:ext uri="{9D8B030D-6E8A-4147-A177-3AD203B41FA5}">
                      <a16:colId xmlns:a16="http://schemas.microsoft.com/office/drawing/2014/main" val="1202493643"/>
                    </a:ext>
                  </a:extLst>
                </a:gridCol>
                <a:gridCol w="748540">
                  <a:extLst>
                    <a:ext uri="{9D8B030D-6E8A-4147-A177-3AD203B41FA5}">
                      <a16:colId xmlns:a16="http://schemas.microsoft.com/office/drawing/2014/main" val="705547321"/>
                    </a:ext>
                  </a:extLst>
                </a:gridCol>
                <a:gridCol w="945827">
                  <a:extLst>
                    <a:ext uri="{9D8B030D-6E8A-4147-A177-3AD203B41FA5}">
                      <a16:colId xmlns:a16="http://schemas.microsoft.com/office/drawing/2014/main" val="3379655184"/>
                    </a:ext>
                  </a:extLst>
                </a:gridCol>
                <a:gridCol w="1044470">
                  <a:extLst>
                    <a:ext uri="{9D8B030D-6E8A-4147-A177-3AD203B41FA5}">
                      <a16:colId xmlns:a16="http://schemas.microsoft.com/office/drawing/2014/main" val="3584750290"/>
                    </a:ext>
                  </a:extLst>
                </a:gridCol>
              </a:tblGrid>
              <a:tr h="280139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선호하는 영화 장르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645236"/>
                  </a:ext>
                </a:extLst>
              </a:tr>
              <a:tr h="2801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930987"/>
                  </a:ext>
                </a:extLst>
              </a:tr>
              <a:tr h="2807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로맨스∙멜로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047813"/>
                  </a:ext>
                </a:extLst>
              </a:tr>
              <a:tr h="27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코미디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09003"/>
                  </a:ext>
                </a:extLst>
              </a:tr>
              <a:tr h="27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드라마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278531"/>
                  </a:ext>
                </a:extLst>
              </a:tr>
              <a:tr h="2807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범죄∙느와르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561749"/>
                  </a:ext>
                </a:extLst>
              </a:tr>
              <a:tr h="2807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SF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178984"/>
                  </a:ext>
                </a:extLst>
              </a:tr>
              <a:tr h="27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다큐멘터리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2478"/>
                  </a:ext>
                </a:extLst>
              </a:tr>
              <a:tr h="27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7733"/>
                  </a:ext>
                </a:extLst>
              </a:tr>
              <a:tr h="27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공포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083579"/>
                  </a:ext>
                </a:extLst>
              </a:tr>
              <a:tr h="27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독립영화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675869"/>
                  </a:ext>
                </a:extLst>
              </a:tr>
              <a:tr h="27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1003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C221BF-C0D2-464B-9270-D1CBA40E8048}"/>
              </a:ext>
            </a:extLst>
          </p:cNvPr>
          <p:cNvSpPr txBox="1"/>
          <p:nvPr/>
        </p:nvSpPr>
        <p:spPr>
          <a:xfrm>
            <a:off x="3202875" y="160243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/>
              <a:t>성별 선호하는 영화 장르</a:t>
            </a:r>
          </a:p>
        </p:txBody>
      </p:sp>
    </p:spTree>
    <p:extLst>
      <p:ext uri="{BB962C8B-B14F-4D97-AF65-F5344CB8AC3E}">
        <p14:creationId xmlns:p14="http://schemas.microsoft.com/office/powerpoint/2010/main" val="142689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순위 응답 분석</a:t>
            </a:r>
            <a:r>
              <a:rPr lang="en-US" altLang="ko-KR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학년에 따른 선호하는 영화 장르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4649-9D3E-4E7D-A8B7-BCB02AA9C2A7}"/>
              </a:ext>
            </a:extLst>
          </p:cNvPr>
          <p:cNvSpPr txBox="1"/>
          <p:nvPr/>
        </p:nvSpPr>
        <p:spPr>
          <a:xfrm>
            <a:off x="-1968208" y="7904752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2" tooltip="https://en.wikipedia.org/wiki/File:Human_outline.sv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3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A19EAB9-4840-40A8-8D27-C731DCD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31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1AF394-6C82-4838-8238-2ADA4FC5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895903"/>
              </p:ext>
            </p:extLst>
          </p:nvPr>
        </p:nvGraphicFramePr>
        <p:xfrm>
          <a:off x="907399" y="2229701"/>
          <a:ext cx="7288424" cy="3967740"/>
        </p:xfrm>
        <a:graphic>
          <a:graphicData uri="http://schemas.openxmlformats.org/drawingml/2006/table">
            <a:tbl>
              <a:tblPr/>
              <a:tblGrid>
                <a:gridCol w="1743155">
                  <a:extLst>
                    <a:ext uri="{9D8B030D-6E8A-4147-A177-3AD203B41FA5}">
                      <a16:colId xmlns:a16="http://schemas.microsoft.com/office/drawing/2014/main" val="516779460"/>
                    </a:ext>
                  </a:extLst>
                </a:gridCol>
                <a:gridCol w="507385">
                  <a:extLst>
                    <a:ext uri="{9D8B030D-6E8A-4147-A177-3AD203B41FA5}">
                      <a16:colId xmlns:a16="http://schemas.microsoft.com/office/drawing/2014/main" val="2003619971"/>
                    </a:ext>
                  </a:extLst>
                </a:gridCol>
                <a:gridCol w="507385">
                  <a:extLst>
                    <a:ext uri="{9D8B030D-6E8A-4147-A177-3AD203B41FA5}">
                      <a16:colId xmlns:a16="http://schemas.microsoft.com/office/drawing/2014/main" val="2594929931"/>
                    </a:ext>
                  </a:extLst>
                </a:gridCol>
                <a:gridCol w="507385">
                  <a:extLst>
                    <a:ext uri="{9D8B030D-6E8A-4147-A177-3AD203B41FA5}">
                      <a16:colId xmlns:a16="http://schemas.microsoft.com/office/drawing/2014/main" val="1694652319"/>
                    </a:ext>
                  </a:extLst>
                </a:gridCol>
                <a:gridCol w="507385">
                  <a:extLst>
                    <a:ext uri="{9D8B030D-6E8A-4147-A177-3AD203B41FA5}">
                      <a16:colId xmlns:a16="http://schemas.microsoft.com/office/drawing/2014/main" val="1126037386"/>
                    </a:ext>
                  </a:extLst>
                </a:gridCol>
                <a:gridCol w="415243">
                  <a:extLst>
                    <a:ext uri="{9D8B030D-6E8A-4147-A177-3AD203B41FA5}">
                      <a16:colId xmlns:a16="http://schemas.microsoft.com/office/drawing/2014/main" val="3196808866"/>
                    </a:ext>
                  </a:extLst>
                </a:gridCol>
                <a:gridCol w="507385">
                  <a:extLst>
                    <a:ext uri="{9D8B030D-6E8A-4147-A177-3AD203B41FA5}">
                      <a16:colId xmlns:a16="http://schemas.microsoft.com/office/drawing/2014/main" val="3605037445"/>
                    </a:ext>
                  </a:extLst>
                </a:gridCol>
                <a:gridCol w="507385">
                  <a:extLst>
                    <a:ext uri="{9D8B030D-6E8A-4147-A177-3AD203B41FA5}">
                      <a16:colId xmlns:a16="http://schemas.microsoft.com/office/drawing/2014/main" val="2513472608"/>
                    </a:ext>
                  </a:extLst>
                </a:gridCol>
                <a:gridCol w="507385">
                  <a:extLst>
                    <a:ext uri="{9D8B030D-6E8A-4147-A177-3AD203B41FA5}">
                      <a16:colId xmlns:a16="http://schemas.microsoft.com/office/drawing/2014/main" val="3336996886"/>
                    </a:ext>
                  </a:extLst>
                </a:gridCol>
                <a:gridCol w="809704">
                  <a:extLst>
                    <a:ext uri="{9D8B030D-6E8A-4147-A177-3AD203B41FA5}">
                      <a16:colId xmlns:a16="http://schemas.microsoft.com/office/drawing/2014/main" val="1221828802"/>
                    </a:ext>
                  </a:extLst>
                </a:gridCol>
                <a:gridCol w="768627">
                  <a:extLst>
                    <a:ext uri="{9D8B030D-6E8A-4147-A177-3AD203B41FA5}">
                      <a16:colId xmlns:a16="http://schemas.microsoft.com/office/drawing/2014/main" val="2362713306"/>
                    </a:ext>
                  </a:extLst>
                </a:gridCol>
              </a:tblGrid>
              <a:tr h="282829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선호하는 영화 장르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230097"/>
                  </a:ext>
                </a:extLst>
              </a:tr>
              <a:tr h="282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042991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로맨스∙멜로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28381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코미디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50160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드라마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36178"/>
                  </a:ext>
                </a:extLst>
              </a:tr>
              <a:tr h="2701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범죄∙느와르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599666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SF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82629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다큐멘터리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7059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891028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공포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155109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독립영화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57075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0736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AD5929-C678-46E5-AC28-392B38F995D5}"/>
              </a:ext>
            </a:extLst>
          </p:cNvPr>
          <p:cNvSpPr txBox="1"/>
          <p:nvPr/>
        </p:nvSpPr>
        <p:spPr>
          <a:xfrm>
            <a:off x="3087458" y="1614856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/>
              <a:t>학년별 선호하는 영화 장르</a:t>
            </a:r>
          </a:p>
        </p:txBody>
      </p:sp>
    </p:spTree>
    <p:extLst>
      <p:ext uri="{BB962C8B-B14F-4D97-AF65-F5344CB8AC3E}">
        <p14:creationId xmlns:p14="http://schemas.microsoft.com/office/powerpoint/2010/main" val="4128926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복수 응답 분석</a:t>
            </a:r>
            <a:r>
              <a:rPr lang="en-US" altLang="ko-KR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성별에 따른 영화관 선택 이유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4649-9D3E-4E7D-A8B7-BCB02AA9C2A7}"/>
              </a:ext>
            </a:extLst>
          </p:cNvPr>
          <p:cNvSpPr txBox="1"/>
          <p:nvPr/>
        </p:nvSpPr>
        <p:spPr>
          <a:xfrm>
            <a:off x="-1968208" y="7904752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2" tooltip="https://en.wikipedia.org/wiki/File:Human_outline.sv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3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A19EAB9-4840-40A8-8D27-C731DCD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32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099B51-00BB-450A-8ADE-18F25E093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62794"/>
              </p:ext>
            </p:extLst>
          </p:nvPr>
        </p:nvGraphicFramePr>
        <p:xfrm>
          <a:off x="1547663" y="2643341"/>
          <a:ext cx="6048672" cy="3680019"/>
        </p:xfrm>
        <a:graphic>
          <a:graphicData uri="http://schemas.openxmlformats.org/drawingml/2006/table">
            <a:tbl>
              <a:tblPr/>
              <a:tblGrid>
                <a:gridCol w="1594477">
                  <a:extLst>
                    <a:ext uri="{9D8B030D-6E8A-4147-A177-3AD203B41FA5}">
                      <a16:colId xmlns:a16="http://schemas.microsoft.com/office/drawing/2014/main" val="2460299870"/>
                    </a:ext>
                  </a:extLst>
                </a:gridCol>
                <a:gridCol w="668908">
                  <a:extLst>
                    <a:ext uri="{9D8B030D-6E8A-4147-A177-3AD203B41FA5}">
                      <a16:colId xmlns:a16="http://schemas.microsoft.com/office/drawing/2014/main" val="3495140239"/>
                    </a:ext>
                  </a:extLst>
                </a:gridCol>
                <a:gridCol w="668908">
                  <a:extLst>
                    <a:ext uri="{9D8B030D-6E8A-4147-A177-3AD203B41FA5}">
                      <a16:colId xmlns:a16="http://schemas.microsoft.com/office/drawing/2014/main" val="58798620"/>
                    </a:ext>
                  </a:extLst>
                </a:gridCol>
                <a:gridCol w="668908">
                  <a:extLst>
                    <a:ext uri="{9D8B030D-6E8A-4147-A177-3AD203B41FA5}">
                      <a16:colId xmlns:a16="http://schemas.microsoft.com/office/drawing/2014/main" val="3810663809"/>
                    </a:ext>
                  </a:extLst>
                </a:gridCol>
                <a:gridCol w="668908">
                  <a:extLst>
                    <a:ext uri="{9D8B030D-6E8A-4147-A177-3AD203B41FA5}">
                      <a16:colId xmlns:a16="http://schemas.microsoft.com/office/drawing/2014/main" val="2863269441"/>
                    </a:ext>
                  </a:extLst>
                </a:gridCol>
                <a:gridCol w="845207">
                  <a:extLst>
                    <a:ext uri="{9D8B030D-6E8A-4147-A177-3AD203B41FA5}">
                      <a16:colId xmlns:a16="http://schemas.microsoft.com/office/drawing/2014/main" val="1909707825"/>
                    </a:ext>
                  </a:extLst>
                </a:gridCol>
                <a:gridCol w="933356">
                  <a:extLst>
                    <a:ext uri="{9D8B030D-6E8A-4147-A177-3AD203B41FA5}">
                      <a16:colId xmlns:a16="http://schemas.microsoft.com/office/drawing/2014/main" val="3920821026"/>
                    </a:ext>
                  </a:extLst>
                </a:gridCol>
              </a:tblGrid>
              <a:tr h="23774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특정 영화관 선택이유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28931"/>
                  </a:ext>
                </a:extLst>
              </a:tr>
              <a:tr h="237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288282"/>
                  </a:ext>
                </a:extLst>
              </a:tr>
              <a:tr h="183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 혜택 및 이벤트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90434"/>
                  </a:ext>
                </a:extLst>
              </a:tr>
              <a:tr h="183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시설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음향 시설의 수준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366"/>
                  </a:ext>
                </a:extLst>
              </a:tr>
              <a:tr h="183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직원의 친절한 서비스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737551"/>
                  </a:ext>
                </a:extLst>
              </a:tr>
              <a:tr h="183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 적립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963614"/>
                  </a:ext>
                </a:extLst>
              </a:tr>
              <a:tr h="183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가까운 거리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290063"/>
                  </a:ext>
                </a:extLst>
              </a:tr>
              <a:tr h="183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7661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3A7E35C-C6BD-44B5-9391-EBC499EB4F29}"/>
              </a:ext>
            </a:extLst>
          </p:cNvPr>
          <p:cNvSpPr txBox="1"/>
          <p:nvPr/>
        </p:nvSpPr>
        <p:spPr>
          <a:xfrm>
            <a:off x="2915815" y="1793101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성별에 따른 영화관 선택 이유</a:t>
            </a:r>
          </a:p>
        </p:txBody>
      </p:sp>
    </p:spTree>
    <p:extLst>
      <p:ext uri="{BB962C8B-B14F-4D97-AF65-F5344CB8AC3E}">
        <p14:creationId xmlns:p14="http://schemas.microsoft.com/office/powerpoint/2010/main" val="3190053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복수 응답 분석 </a:t>
            </a:r>
            <a:r>
              <a:rPr lang="en-US" altLang="ko-KR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– </a:t>
            </a:r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</a:t>
            </a: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 따른 영화관 선택 이유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4649-9D3E-4E7D-A8B7-BCB02AA9C2A7}"/>
              </a:ext>
            </a:extLst>
          </p:cNvPr>
          <p:cNvSpPr txBox="1"/>
          <p:nvPr/>
        </p:nvSpPr>
        <p:spPr>
          <a:xfrm>
            <a:off x="-1968208" y="7904752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2" tooltip="https://en.wikipedia.org/wiki/File:Human_outline.sv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3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A19EAB9-4840-40A8-8D27-C731DCD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33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6C7F02D-B81A-4D6B-89CC-77A4783E8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843422"/>
              </p:ext>
            </p:extLst>
          </p:nvPr>
        </p:nvGraphicFramePr>
        <p:xfrm>
          <a:off x="369974" y="2636912"/>
          <a:ext cx="8363273" cy="2986536"/>
        </p:xfrm>
        <a:graphic>
          <a:graphicData uri="http://schemas.openxmlformats.org/drawingml/2006/table">
            <a:tbl>
              <a:tblPr/>
              <a:tblGrid>
                <a:gridCol w="1944236">
                  <a:extLst>
                    <a:ext uri="{9D8B030D-6E8A-4147-A177-3AD203B41FA5}">
                      <a16:colId xmlns:a16="http://schemas.microsoft.com/office/drawing/2014/main" val="3208616567"/>
                    </a:ext>
                  </a:extLst>
                </a:gridCol>
                <a:gridCol w="577734">
                  <a:extLst>
                    <a:ext uri="{9D8B030D-6E8A-4147-A177-3AD203B41FA5}">
                      <a16:colId xmlns:a16="http://schemas.microsoft.com/office/drawing/2014/main" val="2887464962"/>
                    </a:ext>
                  </a:extLst>
                </a:gridCol>
                <a:gridCol w="577734">
                  <a:extLst>
                    <a:ext uri="{9D8B030D-6E8A-4147-A177-3AD203B41FA5}">
                      <a16:colId xmlns:a16="http://schemas.microsoft.com/office/drawing/2014/main" val="2550876711"/>
                    </a:ext>
                  </a:extLst>
                </a:gridCol>
                <a:gridCol w="577734">
                  <a:extLst>
                    <a:ext uri="{9D8B030D-6E8A-4147-A177-3AD203B41FA5}">
                      <a16:colId xmlns:a16="http://schemas.microsoft.com/office/drawing/2014/main" val="706386588"/>
                    </a:ext>
                  </a:extLst>
                </a:gridCol>
                <a:gridCol w="577734">
                  <a:extLst>
                    <a:ext uri="{9D8B030D-6E8A-4147-A177-3AD203B41FA5}">
                      <a16:colId xmlns:a16="http://schemas.microsoft.com/office/drawing/2014/main" val="4067989301"/>
                    </a:ext>
                  </a:extLst>
                </a:gridCol>
                <a:gridCol w="577734">
                  <a:extLst>
                    <a:ext uri="{9D8B030D-6E8A-4147-A177-3AD203B41FA5}">
                      <a16:colId xmlns:a16="http://schemas.microsoft.com/office/drawing/2014/main" val="1102763093"/>
                    </a:ext>
                  </a:extLst>
                </a:gridCol>
                <a:gridCol w="577734">
                  <a:extLst>
                    <a:ext uri="{9D8B030D-6E8A-4147-A177-3AD203B41FA5}">
                      <a16:colId xmlns:a16="http://schemas.microsoft.com/office/drawing/2014/main" val="940896059"/>
                    </a:ext>
                  </a:extLst>
                </a:gridCol>
                <a:gridCol w="577734">
                  <a:extLst>
                    <a:ext uri="{9D8B030D-6E8A-4147-A177-3AD203B41FA5}">
                      <a16:colId xmlns:a16="http://schemas.microsoft.com/office/drawing/2014/main" val="4080706049"/>
                    </a:ext>
                  </a:extLst>
                </a:gridCol>
                <a:gridCol w="577734">
                  <a:extLst>
                    <a:ext uri="{9D8B030D-6E8A-4147-A177-3AD203B41FA5}">
                      <a16:colId xmlns:a16="http://schemas.microsoft.com/office/drawing/2014/main" val="4071319006"/>
                    </a:ext>
                  </a:extLst>
                </a:gridCol>
                <a:gridCol w="921969">
                  <a:extLst>
                    <a:ext uri="{9D8B030D-6E8A-4147-A177-3AD203B41FA5}">
                      <a16:colId xmlns:a16="http://schemas.microsoft.com/office/drawing/2014/main" val="742943321"/>
                    </a:ext>
                  </a:extLst>
                </a:gridCol>
                <a:gridCol w="875196">
                  <a:extLst>
                    <a:ext uri="{9D8B030D-6E8A-4147-A177-3AD203B41FA5}">
                      <a16:colId xmlns:a16="http://schemas.microsoft.com/office/drawing/2014/main" val="367711495"/>
                    </a:ext>
                  </a:extLst>
                </a:gridCol>
              </a:tblGrid>
              <a:tr h="282829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특정 영화관 선택이유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총합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순위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000203"/>
                  </a:ext>
                </a:extLst>
              </a:tr>
              <a:tr h="230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46016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할인 혜택 및 이벤트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19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285029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영상 시설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음향 시설의 수준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371139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직원의 친절한 서비스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805278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포인트 적립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8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8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155560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가까운 거리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37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134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014472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anose="02030600000101010101" pitchFamily="18" charset="-127"/>
                        </a:rPr>
                        <a:t>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9064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6593E71-2E31-4490-AA5B-ED1CA6AFE260}"/>
              </a:ext>
            </a:extLst>
          </p:cNvPr>
          <p:cNvSpPr txBox="1"/>
          <p:nvPr/>
        </p:nvSpPr>
        <p:spPr>
          <a:xfrm>
            <a:off x="2942818" y="1904010"/>
            <a:ext cx="325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학년에 따른 영화관 선택 이유</a:t>
            </a:r>
          </a:p>
        </p:txBody>
      </p:sp>
    </p:spTree>
    <p:extLst>
      <p:ext uri="{BB962C8B-B14F-4D97-AF65-F5344CB8AC3E}">
        <p14:creationId xmlns:p14="http://schemas.microsoft.com/office/powerpoint/2010/main" val="345068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4"/>
          <p:cNvSpPr>
            <a:spLocks noGrp="1"/>
          </p:cNvSpPr>
          <p:nvPr>
            <p:ph type="title"/>
          </p:nvPr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복수 응답 분석 </a:t>
            </a:r>
            <a:r>
              <a:rPr lang="en-US" altLang="ko-KR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– </a:t>
            </a:r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브랜드</a:t>
            </a:r>
            <a:r>
              <a:rPr lang="ko-KR" altLang="en-US" sz="2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 따른 영화관 선택 이유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4649-9D3E-4E7D-A8B7-BCB02AA9C2A7}"/>
              </a:ext>
            </a:extLst>
          </p:cNvPr>
          <p:cNvSpPr txBox="1"/>
          <p:nvPr/>
        </p:nvSpPr>
        <p:spPr>
          <a:xfrm>
            <a:off x="-1968208" y="7904752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2" tooltip="https://en.wikipedia.org/wiki/File:Human_outline.svg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3" tooltip="https://creativecommons.org/licenses/by-sa/3.0/"/>
              </a:rPr>
              <a:t>CC BY-SA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A19EAB9-4840-40A8-8D27-C731DCDB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34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CDA902-CC04-4B8C-A9F9-1B79BF4E1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827623"/>
              </p:ext>
            </p:extLst>
          </p:nvPr>
        </p:nvGraphicFramePr>
        <p:xfrm>
          <a:off x="611560" y="2696697"/>
          <a:ext cx="7915796" cy="2986536"/>
        </p:xfrm>
        <a:graphic>
          <a:graphicData uri="http://schemas.openxmlformats.org/drawingml/2006/table">
            <a:tbl>
              <a:tblPr/>
              <a:tblGrid>
                <a:gridCol w="1860642">
                  <a:extLst>
                    <a:ext uri="{9D8B030D-6E8A-4147-A177-3AD203B41FA5}">
                      <a16:colId xmlns:a16="http://schemas.microsoft.com/office/drawing/2014/main" val="3136115496"/>
                    </a:ext>
                  </a:extLst>
                </a:gridCol>
                <a:gridCol w="544983">
                  <a:extLst>
                    <a:ext uri="{9D8B030D-6E8A-4147-A177-3AD203B41FA5}">
                      <a16:colId xmlns:a16="http://schemas.microsoft.com/office/drawing/2014/main" val="3822309141"/>
                    </a:ext>
                  </a:extLst>
                </a:gridCol>
                <a:gridCol w="544983">
                  <a:extLst>
                    <a:ext uri="{9D8B030D-6E8A-4147-A177-3AD203B41FA5}">
                      <a16:colId xmlns:a16="http://schemas.microsoft.com/office/drawing/2014/main" val="1534554131"/>
                    </a:ext>
                  </a:extLst>
                </a:gridCol>
                <a:gridCol w="544983">
                  <a:extLst>
                    <a:ext uri="{9D8B030D-6E8A-4147-A177-3AD203B41FA5}">
                      <a16:colId xmlns:a16="http://schemas.microsoft.com/office/drawing/2014/main" val="697137874"/>
                    </a:ext>
                  </a:extLst>
                </a:gridCol>
                <a:gridCol w="544983">
                  <a:extLst>
                    <a:ext uri="{9D8B030D-6E8A-4147-A177-3AD203B41FA5}">
                      <a16:colId xmlns:a16="http://schemas.microsoft.com/office/drawing/2014/main" val="1318300536"/>
                    </a:ext>
                  </a:extLst>
                </a:gridCol>
                <a:gridCol w="544983">
                  <a:extLst>
                    <a:ext uri="{9D8B030D-6E8A-4147-A177-3AD203B41FA5}">
                      <a16:colId xmlns:a16="http://schemas.microsoft.com/office/drawing/2014/main" val="724049173"/>
                    </a:ext>
                  </a:extLst>
                </a:gridCol>
                <a:gridCol w="544983">
                  <a:extLst>
                    <a:ext uri="{9D8B030D-6E8A-4147-A177-3AD203B41FA5}">
                      <a16:colId xmlns:a16="http://schemas.microsoft.com/office/drawing/2014/main" val="827663752"/>
                    </a:ext>
                  </a:extLst>
                </a:gridCol>
                <a:gridCol w="544983">
                  <a:extLst>
                    <a:ext uri="{9D8B030D-6E8A-4147-A177-3AD203B41FA5}">
                      <a16:colId xmlns:a16="http://schemas.microsoft.com/office/drawing/2014/main" val="1322461093"/>
                    </a:ext>
                  </a:extLst>
                </a:gridCol>
                <a:gridCol w="544983">
                  <a:extLst>
                    <a:ext uri="{9D8B030D-6E8A-4147-A177-3AD203B41FA5}">
                      <a16:colId xmlns:a16="http://schemas.microsoft.com/office/drawing/2014/main" val="1427745345"/>
                    </a:ext>
                  </a:extLst>
                </a:gridCol>
                <a:gridCol w="869706">
                  <a:extLst>
                    <a:ext uri="{9D8B030D-6E8A-4147-A177-3AD203B41FA5}">
                      <a16:colId xmlns:a16="http://schemas.microsoft.com/office/drawing/2014/main" val="3589627698"/>
                    </a:ext>
                  </a:extLst>
                </a:gridCol>
                <a:gridCol w="825584">
                  <a:extLst>
                    <a:ext uri="{9D8B030D-6E8A-4147-A177-3AD203B41FA5}">
                      <a16:colId xmlns:a16="http://schemas.microsoft.com/office/drawing/2014/main" val="3755151019"/>
                    </a:ext>
                  </a:extLst>
                </a:gridCol>
              </a:tblGrid>
              <a:tr h="282829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특정 영화관 선택이유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CGV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롯데시네마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메가박스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35783"/>
                  </a:ext>
                </a:extLst>
              </a:tr>
              <a:tr h="282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22014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 혜택 및 이벤트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7885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시설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음향 시설의 수준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17521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직원의 친절한 서비스</a:t>
                      </a:r>
                      <a:endParaRPr lang="ko-KR" altLang="en-US" sz="1400" kern="0" spc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191095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 적립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77584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가까운 거리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060865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9834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FA21AE-17A0-4B8C-B225-8F8066AA52CB}"/>
              </a:ext>
            </a:extLst>
          </p:cNvPr>
          <p:cNvSpPr txBox="1"/>
          <p:nvPr/>
        </p:nvSpPr>
        <p:spPr>
          <a:xfrm>
            <a:off x="2817492" y="1838914"/>
            <a:ext cx="350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브랜드에 따른 영화관 선택 이유</a:t>
            </a:r>
          </a:p>
        </p:txBody>
      </p:sp>
    </p:spTree>
    <p:extLst>
      <p:ext uri="{BB962C8B-B14F-4D97-AF65-F5344CB8AC3E}">
        <p14:creationId xmlns:p14="http://schemas.microsoft.com/office/powerpoint/2010/main" val="1466875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77589" y="1444037"/>
            <a:ext cx="3203309" cy="3928613"/>
            <a:chOff x="756711" y="237256"/>
            <a:chExt cx="3524742" cy="44202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11" y="237256"/>
              <a:ext cx="3524742" cy="442021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2505635" y="726140"/>
              <a:ext cx="533400" cy="20170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985682" y="3500716"/>
              <a:ext cx="533400" cy="20170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B25443-EEAE-4B5E-8DA9-DA271196987F}"/>
              </a:ext>
            </a:extLst>
          </p:cNvPr>
          <p:cNvGrpSpPr/>
          <p:nvPr/>
        </p:nvGrpSpPr>
        <p:grpSpPr>
          <a:xfrm>
            <a:off x="3800492" y="1637593"/>
            <a:ext cx="4850708" cy="3724582"/>
            <a:chOff x="2427616" y="395894"/>
            <a:chExt cx="7899726" cy="62293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BBF816-2775-404B-8185-8D321A2DB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616" y="395894"/>
              <a:ext cx="7899725" cy="622935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E4929D-A3CC-4180-A950-496E67F6BA10}"/>
                </a:ext>
              </a:extLst>
            </p:cNvPr>
            <p:cNvSpPr/>
            <p:nvPr/>
          </p:nvSpPr>
          <p:spPr>
            <a:xfrm>
              <a:off x="8915399" y="4356847"/>
              <a:ext cx="712694" cy="2823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F98636-1E57-42CD-BBD0-1C18CDC0380D}"/>
                </a:ext>
              </a:extLst>
            </p:cNvPr>
            <p:cNvSpPr/>
            <p:nvPr/>
          </p:nvSpPr>
          <p:spPr>
            <a:xfrm>
              <a:off x="7019364" y="6170124"/>
              <a:ext cx="712694" cy="2823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41E116-5CD2-4AA3-86CB-CE5E9FC9E20A}"/>
                </a:ext>
              </a:extLst>
            </p:cNvPr>
            <p:cNvSpPr/>
            <p:nvPr/>
          </p:nvSpPr>
          <p:spPr>
            <a:xfrm>
              <a:off x="9614648" y="4356847"/>
              <a:ext cx="712694" cy="2823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D67D51-E353-4954-B0C6-1F0AFE8B7112}"/>
                </a:ext>
              </a:extLst>
            </p:cNvPr>
            <p:cNvSpPr/>
            <p:nvPr/>
          </p:nvSpPr>
          <p:spPr>
            <a:xfrm>
              <a:off x="7019364" y="5715000"/>
              <a:ext cx="712694" cy="2823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3" name="slide3_shape4">
            <a:extLst>
              <a:ext uri="{FF2B5EF4-FFF2-40B4-BE49-F238E27FC236}">
                <a16:creationId xmlns:a16="http://schemas.microsoft.com/office/drawing/2014/main" id="{1B6C427B-4166-4C96-9F3D-3A14D61B06DE}"/>
              </a:ext>
            </a:extLst>
          </p:cNvPr>
          <p:cNvSpPr txBox="1">
            <a:spLocks/>
          </p:cNvSpPr>
          <p:nvPr/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신뢰도 검토</a:t>
            </a:r>
            <a:r>
              <a:rPr lang="en-US" altLang="ko-KR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영화관 이용 만족도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F7BA94-ECB2-4492-AB27-FBC3620D285C}"/>
              </a:ext>
            </a:extLst>
          </p:cNvPr>
          <p:cNvSpPr/>
          <p:nvPr/>
        </p:nvSpPr>
        <p:spPr>
          <a:xfrm>
            <a:off x="552180" y="5551224"/>
            <a:ext cx="8039640" cy="86113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100" b="1" kern="0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크론바흐</a:t>
            </a:r>
            <a:r>
              <a:rPr lang="ko-KR" altLang="en-US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알파계수의 값</a:t>
            </a:r>
            <a:r>
              <a:rPr lang="en-US" altLang="ko-KR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변수 </a:t>
            </a:r>
            <a:r>
              <a:rPr lang="en-US" altLang="ko-KR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r22</a:t>
            </a:r>
            <a:r>
              <a:rPr lang="en-US" altLang="ko-KR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 비용 만족도</a:t>
            </a:r>
            <a:r>
              <a:rPr lang="en-US" altLang="ko-KR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 </a:t>
            </a:r>
            <a:r>
              <a:rPr lang="ko-KR" altLang="en-US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제거 후</a:t>
            </a:r>
            <a:r>
              <a:rPr lang="ko-KR" altLang="en-US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0.818543 -&gt; 0.827556</a:t>
            </a:r>
            <a:r>
              <a:rPr lang="ko-KR" altLang="en-US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 </a:t>
            </a:r>
            <a:endParaRPr lang="en-US" altLang="ko-KR" sz="1100" kern="0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또한</a:t>
            </a:r>
            <a:r>
              <a:rPr lang="en-US" altLang="ko-KR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100" b="1" kern="0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피어슨</a:t>
            </a:r>
            <a:r>
              <a:rPr lang="ko-KR" altLang="en-US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상관계수</a:t>
            </a:r>
            <a:r>
              <a:rPr lang="ko-KR" altLang="en-US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에서 다른 변수들과 달리 </a:t>
            </a:r>
            <a:r>
              <a:rPr lang="ko-KR" altLang="en-US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음의 척도</a:t>
            </a:r>
            <a:r>
              <a:rPr lang="ko-KR" altLang="en-US" sz="11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 가진 변수가 존재하여</a:t>
            </a:r>
            <a:r>
              <a:rPr lang="ko-KR" altLang="en-US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제거</a:t>
            </a:r>
            <a:endParaRPr lang="en-US" altLang="ko-KR" sz="1100" b="1" kern="0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*</a:t>
            </a:r>
            <a:r>
              <a:rPr lang="ko-KR" altLang="en-US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음의척도를 가지는 문항은 내적 일관성을 저해한다</a:t>
            </a:r>
            <a:r>
              <a:rPr lang="en-US" altLang="ko-KR" sz="11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656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99592" y="1694408"/>
            <a:ext cx="3055845" cy="3677158"/>
            <a:chOff x="4450975" y="806823"/>
            <a:chExt cx="4074460" cy="49028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43015" t="13708" r="30405" b="29402"/>
            <a:stretch/>
          </p:blipFill>
          <p:spPr>
            <a:xfrm>
              <a:off x="4450975" y="806823"/>
              <a:ext cx="4074460" cy="490287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488204" y="1358154"/>
              <a:ext cx="571501" cy="228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D1BC382-6615-4563-98A8-478E1D430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25" t="19005" r="23014" b="20966"/>
          <a:stretch/>
        </p:blipFill>
        <p:spPr>
          <a:xfrm>
            <a:off x="4314827" y="2078012"/>
            <a:ext cx="4036218" cy="3293554"/>
          </a:xfrm>
          <a:prstGeom prst="rect">
            <a:avLst/>
          </a:prstGeom>
        </p:spPr>
      </p:pic>
      <p:sp>
        <p:nvSpPr>
          <p:cNvPr id="7" name="slide3_shape4">
            <a:extLst>
              <a:ext uri="{FF2B5EF4-FFF2-40B4-BE49-F238E27FC236}">
                <a16:creationId xmlns:a16="http://schemas.microsoft.com/office/drawing/2014/main" id="{5DA8A0A8-27D6-4280-ABA6-F143CB5683F4}"/>
              </a:ext>
            </a:extLst>
          </p:cNvPr>
          <p:cNvSpPr txBox="1">
            <a:spLocks/>
          </p:cNvSpPr>
          <p:nvPr/>
        </p:nvSpPr>
        <p:spPr>
          <a:xfrm>
            <a:off x="436811" y="361231"/>
            <a:ext cx="8229600" cy="100811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신뢰도 검토</a:t>
            </a:r>
            <a:r>
              <a:rPr lang="en-US" altLang="ko-KR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영화관 이용 만족도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943339-578C-4F14-A060-7557E89FC129}"/>
              </a:ext>
            </a:extLst>
          </p:cNvPr>
          <p:cNvSpPr/>
          <p:nvPr/>
        </p:nvSpPr>
        <p:spPr>
          <a:xfrm>
            <a:off x="670823" y="5555463"/>
            <a:ext cx="7802353" cy="6355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r22</a:t>
            </a:r>
            <a:r>
              <a:rPr lang="en-US" altLang="ko-KR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 비용 만족도</a:t>
            </a:r>
            <a:r>
              <a:rPr lang="en-US" altLang="ko-KR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변수를 </a:t>
            </a:r>
            <a:r>
              <a:rPr lang="ko-KR" altLang="en-US" sz="12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제거 후</a:t>
            </a:r>
            <a:r>
              <a:rPr lang="en-US" altLang="ko-KR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2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0.827556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 </a:t>
            </a:r>
            <a:r>
              <a:rPr lang="ko-KR" altLang="en-US" sz="12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만족할 만한 신뢰도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 보임</a:t>
            </a:r>
            <a:endParaRPr lang="en-US" altLang="ko-KR" sz="1200" kern="0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이는 ‘</a:t>
            </a:r>
            <a:r>
              <a:rPr lang="ko-KR" altLang="en-US" sz="12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영화관 이용만족도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’ 라는 하나의 개념을 측정하는 변수로서 위의 </a:t>
            </a:r>
            <a:r>
              <a:rPr lang="en-US" altLang="ko-KR" sz="12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r>
            <a:r>
              <a:rPr lang="ko-KR" altLang="en-US" sz="1200" b="1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가지 변수가 적절하다</a:t>
            </a:r>
            <a:r>
              <a:rPr lang="ko-KR" altLang="en-US" sz="1200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고 할 수 있음</a:t>
            </a:r>
            <a:endParaRPr lang="ko-KR" altLang="en-US" sz="12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DE15E5-5498-4D11-807A-A53066344644}"/>
              </a:ext>
            </a:extLst>
          </p:cNvPr>
          <p:cNvSpPr/>
          <p:nvPr/>
        </p:nvSpPr>
        <p:spPr>
          <a:xfrm flipH="1">
            <a:off x="2856140" y="2988025"/>
            <a:ext cx="2758008" cy="1706488"/>
          </a:xfrm>
          <a:prstGeom prst="ellipse">
            <a:avLst/>
          </a:prstGeom>
          <a:solidFill>
            <a:srgbClr val="D9969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R22 </a:t>
            </a:r>
            <a:r>
              <a:rPr lang="ko-KR" altLang="en-US" dirty="0"/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935957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4_shape3"/>
          <p:cNvSpPr>
            <a:spLocks noGrp="1"/>
          </p:cNvSpPr>
          <p:nvPr>
            <p:ph type="title"/>
          </p:nvPr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점수화 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20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영화관 이용 만족도에 대한 산술평균과 가중평균의 회귀분석</a:t>
            </a:r>
            <a:endParaRPr sz="2400" kern="1200" spc="-1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F2F35C-4C10-47EB-98BA-745C5A5CB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28" y="2171700"/>
            <a:ext cx="84776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FA9B0D-ED1A-4340-A9B9-414DAE54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6" y="1693171"/>
            <a:ext cx="4020764" cy="46631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AD7799B-BACC-4B41-AE29-CC7E349A882B}"/>
              </a:ext>
            </a:extLst>
          </p:cNvPr>
          <p:cNvSpPr/>
          <p:nvPr/>
        </p:nvSpPr>
        <p:spPr>
          <a:xfrm>
            <a:off x="5220073" y="4054218"/>
            <a:ext cx="2952327" cy="6416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ea typeface="바탕" panose="02030600000101010101" pitchFamily="18" charset="-127"/>
              </a:rPr>
              <a:t>R-Square </a:t>
            </a:r>
            <a:r>
              <a:rPr lang="ko-KR" altLang="en-US" sz="1200" kern="0" dirty="0">
                <a:solidFill>
                  <a:srgbClr val="000000"/>
                </a:solidFill>
                <a:ea typeface="바탕" panose="02030600000101010101" pitchFamily="18" charset="-127"/>
              </a:rPr>
              <a:t>값이 </a:t>
            </a:r>
            <a:r>
              <a:rPr lang="en-US" altLang="ko-KR" sz="1200" kern="0" dirty="0">
                <a:solidFill>
                  <a:srgbClr val="000000"/>
                </a:solidFill>
                <a:ea typeface="바탕" panose="02030600000101010101" pitchFamily="18" charset="-127"/>
              </a:rPr>
              <a:t>0.9838</a:t>
            </a:r>
            <a:r>
              <a:rPr lang="ko-KR" altLang="en-US" sz="1200" kern="0" dirty="0">
                <a:solidFill>
                  <a:srgbClr val="000000"/>
                </a:solidFill>
                <a:ea typeface="바탕" panose="02030600000101010101" pitchFamily="18" charset="-127"/>
              </a:rPr>
              <a:t>로 </a:t>
            </a:r>
            <a:r>
              <a:rPr lang="en-US" altLang="ko-KR" sz="1200" kern="0" dirty="0">
                <a:solidFill>
                  <a:srgbClr val="000000"/>
                </a:solidFill>
                <a:ea typeface="바탕" panose="02030600000101010101" pitchFamily="18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ea typeface="바탕" panose="02030600000101010101" pitchFamily="18" charset="-127"/>
              </a:rPr>
              <a:t>에 가까우므로</a:t>
            </a:r>
            <a:r>
              <a:rPr lang="en-US" altLang="ko-KR" sz="1200" kern="0" dirty="0">
                <a:solidFill>
                  <a:srgbClr val="000000"/>
                </a:solidFill>
                <a:ea typeface="바탕" panose="02030600000101010101" pitchFamily="18" charset="-127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ea typeface="바탕" panose="02030600000101010101" pitchFamily="18" charset="-127"/>
              </a:rPr>
              <a:t>산술 평균 이용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E6B33AE-E621-4E45-8DE7-1F08CB5C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37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484A80F-70EE-43C7-A04A-48CF441EDFD9}"/>
              </a:ext>
            </a:extLst>
          </p:cNvPr>
          <p:cNvCxnSpPr>
            <a:cxnSpLocks/>
          </p:cNvCxnSpPr>
          <p:nvPr/>
        </p:nvCxnSpPr>
        <p:spPr>
          <a:xfrm flipV="1">
            <a:off x="4003568" y="4365104"/>
            <a:ext cx="1144496" cy="22898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180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4_shape3"/>
          <p:cNvSpPr>
            <a:spLocks noGrp="1"/>
          </p:cNvSpPr>
          <p:nvPr>
            <p:ph type="title"/>
          </p:nvPr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카이 제곱 분석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(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동질성 검정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 – </a:t>
            </a:r>
            <a:r>
              <a:rPr lang="ko-KR" altLang="en-US" sz="18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인구 속성 </a:t>
            </a:r>
            <a:r>
              <a:rPr lang="ko-KR" altLang="en-US" sz="1800" spc="-150" dirty="0" err="1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변인에</a:t>
            </a:r>
            <a:r>
              <a:rPr lang="ko-KR" altLang="en-US" sz="18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따른 영화관 이용 실태</a:t>
            </a:r>
            <a:endParaRPr sz="2400" kern="1200" spc="-1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F2F35C-4C10-47EB-98BA-745C5A5CB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28" y="2171700"/>
            <a:ext cx="84776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715ECB-5F1C-4E6F-BF6E-9148C9A01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217578"/>
              </p:ext>
            </p:extLst>
          </p:nvPr>
        </p:nvGraphicFramePr>
        <p:xfrm>
          <a:off x="1187624" y="2491741"/>
          <a:ext cx="6768751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795">
                  <a:extLst>
                    <a:ext uri="{9D8B030D-6E8A-4147-A177-3AD203B41FA5}">
                      <a16:colId xmlns:a16="http://schemas.microsoft.com/office/drawing/2014/main" val="2777473105"/>
                    </a:ext>
                  </a:extLst>
                </a:gridCol>
                <a:gridCol w="2065043">
                  <a:extLst>
                    <a:ext uri="{9D8B030D-6E8A-4147-A177-3AD203B41FA5}">
                      <a16:colId xmlns:a16="http://schemas.microsoft.com/office/drawing/2014/main" val="4282651195"/>
                    </a:ext>
                  </a:extLst>
                </a:gridCol>
                <a:gridCol w="1078413">
                  <a:extLst>
                    <a:ext uri="{9D8B030D-6E8A-4147-A177-3AD203B41FA5}">
                      <a16:colId xmlns:a16="http://schemas.microsoft.com/office/drawing/2014/main" val="319822925"/>
                    </a:ext>
                  </a:extLst>
                </a:gridCol>
                <a:gridCol w="1353750">
                  <a:extLst>
                    <a:ext uri="{9D8B030D-6E8A-4147-A177-3AD203B41FA5}">
                      <a16:colId xmlns:a16="http://schemas.microsoft.com/office/drawing/2014/main" val="4131719651"/>
                    </a:ext>
                  </a:extLst>
                </a:gridCol>
                <a:gridCol w="1353750">
                  <a:extLst>
                    <a:ext uri="{9D8B030D-6E8A-4147-A177-3AD203B41FA5}">
                      <a16:colId xmlns:a16="http://schemas.microsoft.com/office/drawing/2014/main" val="128225417"/>
                    </a:ext>
                  </a:extLst>
                </a:gridCol>
              </a:tblGrid>
              <a:tr h="41465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문항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Chi-square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동질성 검정에 의한 </a:t>
                      </a:r>
                      <a:r>
                        <a:rPr lang="en-US" altLang="ko-KR" sz="1200" dirty="0"/>
                        <a:t>p</a:t>
                      </a:r>
                      <a:r>
                        <a:rPr lang="ko-KR" altLang="en-US" sz="1200" dirty="0"/>
                        <a:t>값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95103"/>
                  </a:ext>
                </a:extLst>
              </a:tr>
              <a:tr h="33319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브랜드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601313"/>
                  </a:ext>
                </a:extLst>
              </a:tr>
              <a:tr h="333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Q2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이용중인 브랜드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0.217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6"/>
                          </a:solidFill>
                        </a:rPr>
                        <a:t>*0.015</a:t>
                      </a:r>
                      <a:endParaRPr lang="ko-KR" altLang="en-US" sz="16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640647"/>
                  </a:ext>
                </a:extLst>
              </a:tr>
              <a:tr h="333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Q3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이용 빈도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0.403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0.482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0.869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640446"/>
                  </a:ext>
                </a:extLst>
              </a:tr>
              <a:tr h="333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Q5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함께 보는 사람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0.084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**&lt;0.0001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263328"/>
                  </a:ext>
                </a:extLst>
              </a:tr>
              <a:tr h="333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Q6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예매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0.413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0.678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6"/>
                          </a:solidFill>
                        </a:rPr>
                        <a:t>*0.050</a:t>
                      </a:r>
                      <a:endParaRPr lang="ko-KR" altLang="en-US" sz="16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810756"/>
                  </a:ext>
                </a:extLst>
              </a:tr>
              <a:tr h="333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Q7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이용 시간대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6"/>
                          </a:solidFill>
                        </a:rPr>
                        <a:t>*0.038</a:t>
                      </a:r>
                      <a:endParaRPr lang="ko-KR" altLang="en-US" sz="16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0.069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0.653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62122"/>
                  </a:ext>
                </a:extLst>
              </a:tr>
              <a:tr h="333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Q8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상영관 입장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0.788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0.806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0.673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75005"/>
                  </a:ext>
                </a:extLst>
              </a:tr>
              <a:tr h="333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Q10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선호 좌석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6"/>
                          </a:solidFill>
                        </a:rPr>
                        <a:t>*0.015</a:t>
                      </a:r>
                      <a:endParaRPr lang="ko-KR" altLang="en-US" sz="16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0.269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**&lt;0.0001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313875"/>
                  </a:ext>
                </a:extLst>
              </a:tr>
              <a:tr h="333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Q12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영화 선택 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0.217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0.083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0.985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630322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4045ED-2ED5-4D8C-B26A-75869307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38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0E2ED-9289-4794-99E2-4A0CF8ACFA0E}"/>
              </a:ext>
            </a:extLst>
          </p:cNvPr>
          <p:cNvSpPr txBox="1"/>
          <p:nvPr/>
        </p:nvSpPr>
        <p:spPr>
          <a:xfrm>
            <a:off x="1259632" y="1605421"/>
            <a:ext cx="6768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귀무가설</a:t>
            </a:r>
            <a:r>
              <a:rPr lang="ko-KR" altLang="en-US" sz="1600" dirty="0"/>
              <a:t> </a:t>
            </a:r>
            <a:r>
              <a:rPr lang="en-US" altLang="ko-KR" sz="1600" dirty="0"/>
              <a:t>(H0) : </a:t>
            </a:r>
            <a:r>
              <a:rPr lang="ko-KR" altLang="en-US" sz="1600" dirty="0"/>
              <a:t>인구 속성 </a:t>
            </a:r>
            <a:r>
              <a:rPr lang="ko-KR" altLang="en-US" sz="1600" dirty="0" err="1"/>
              <a:t>변인에</a:t>
            </a:r>
            <a:r>
              <a:rPr lang="ko-KR" altLang="en-US" sz="1600" dirty="0"/>
              <a:t> 따라 영화관 이용 실태가 동질적이다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대립가설 </a:t>
            </a:r>
            <a:r>
              <a:rPr lang="en-US" altLang="ko-KR" sz="1600" dirty="0"/>
              <a:t>(H1) : Not H0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71ACD-D741-4636-A85C-F5B4EF16210B}"/>
              </a:ext>
            </a:extLst>
          </p:cNvPr>
          <p:cNvSpPr txBox="1"/>
          <p:nvPr/>
        </p:nvSpPr>
        <p:spPr>
          <a:xfrm>
            <a:off x="6859600" y="6038126"/>
            <a:ext cx="1096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</a:rPr>
              <a:t>*  p&lt;&lt;0.05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** p&lt;&lt;0.01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7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4_shape3"/>
          <p:cNvSpPr>
            <a:spLocks noGrp="1"/>
          </p:cNvSpPr>
          <p:nvPr>
            <p:ph type="title"/>
          </p:nvPr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카이 제곱 분석</a:t>
            </a:r>
            <a:r>
              <a:rPr lang="en-US" altLang="ko-KR" sz="32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동질성 검정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 – </a:t>
            </a:r>
            <a:r>
              <a:rPr lang="ko-KR" altLang="en-US" sz="18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인구 속성 </a:t>
            </a:r>
            <a:r>
              <a:rPr lang="ko-KR" altLang="en-US" sz="1800" spc="-150" dirty="0" err="1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변인에</a:t>
            </a:r>
            <a:r>
              <a:rPr lang="ko-KR" altLang="en-US" sz="18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따른 영화관 이용 실태</a:t>
            </a:r>
            <a:endParaRPr sz="2400" kern="1200" spc="-1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FF2F35C-4C10-47EB-98BA-745C5A5CB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28" y="2171700"/>
            <a:ext cx="84776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3E7320-B5F4-4910-B22B-FA8BCAA26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201788"/>
              </p:ext>
            </p:extLst>
          </p:nvPr>
        </p:nvGraphicFramePr>
        <p:xfrm>
          <a:off x="1173336" y="1742889"/>
          <a:ext cx="6797327" cy="421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70">
                  <a:extLst>
                    <a:ext uri="{9D8B030D-6E8A-4147-A177-3AD203B41FA5}">
                      <a16:colId xmlns:a16="http://schemas.microsoft.com/office/drawing/2014/main" val="2777473105"/>
                    </a:ext>
                  </a:extLst>
                </a:gridCol>
                <a:gridCol w="2073761">
                  <a:extLst>
                    <a:ext uri="{9D8B030D-6E8A-4147-A177-3AD203B41FA5}">
                      <a16:colId xmlns:a16="http://schemas.microsoft.com/office/drawing/2014/main" val="4282651195"/>
                    </a:ext>
                  </a:extLst>
                </a:gridCol>
                <a:gridCol w="1082966">
                  <a:extLst>
                    <a:ext uri="{9D8B030D-6E8A-4147-A177-3AD203B41FA5}">
                      <a16:colId xmlns:a16="http://schemas.microsoft.com/office/drawing/2014/main" val="319822925"/>
                    </a:ext>
                  </a:extLst>
                </a:gridCol>
                <a:gridCol w="1359465">
                  <a:extLst>
                    <a:ext uri="{9D8B030D-6E8A-4147-A177-3AD203B41FA5}">
                      <a16:colId xmlns:a16="http://schemas.microsoft.com/office/drawing/2014/main" val="4131719651"/>
                    </a:ext>
                  </a:extLst>
                </a:gridCol>
                <a:gridCol w="1359465">
                  <a:extLst>
                    <a:ext uri="{9D8B030D-6E8A-4147-A177-3AD203B41FA5}">
                      <a16:colId xmlns:a16="http://schemas.microsoft.com/office/drawing/2014/main" val="128225417"/>
                    </a:ext>
                  </a:extLst>
                </a:gridCol>
              </a:tblGrid>
              <a:tr h="42660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문항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Chi-square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동질성 검정에 의한 </a:t>
                      </a:r>
                      <a:r>
                        <a:rPr lang="en-US" altLang="ko-KR" sz="1200" dirty="0"/>
                        <a:t>p</a:t>
                      </a:r>
                      <a:r>
                        <a:rPr lang="ko-KR" altLang="en-US" sz="1200" dirty="0"/>
                        <a:t>값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95103"/>
                  </a:ext>
                </a:extLst>
              </a:tr>
              <a:tr h="31284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성별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학년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브랜드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601313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상영관의 음향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0.186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0.459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640647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스크린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0.062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0.390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**&lt;0.0001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640446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좌석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0.187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0.864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0.532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263328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온도 및 습도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6"/>
                          </a:solidFill>
                        </a:rPr>
                        <a:t>*0.029</a:t>
                      </a:r>
                      <a:endParaRPr lang="ko-KR" altLang="en-US" sz="14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0.066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810756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청결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0.241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0.080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0.610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62122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매점 및 카페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0.162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75005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대기장소 크기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0.987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0.624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313875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할인 혜택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0.336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0.229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0.051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630322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매표소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0.234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0.702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0.821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660655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무인 발매기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0.974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**0.0008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490576"/>
                  </a:ext>
                </a:extLst>
              </a:tr>
              <a:tr h="312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Q28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온라인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0.437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0.502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**&lt;0.0001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78008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232D65-F354-4BFC-AD1B-D12FDEC4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39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BD321-0B6E-46A0-A1A6-DFCACF3F1D8C}"/>
              </a:ext>
            </a:extLst>
          </p:cNvPr>
          <p:cNvSpPr txBox="1"/>
          <p:nvPr/>
        </p:nvSpPr>
        <p:spPr>
          <a:xfrm>
            <a:off x="6859600" y="6038126"/>
            <a:ext cx="10967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</a:rPr>
              <a:t>*  p&lt;&lt;0.05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** p&lt;&lt;0.01</a:t>
            </a:r>
          </a:p>
          <a:p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1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323528" y="476673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나눔명조"/>
              <a:ea typeface="+mn-ea"/>
              <a:cs typeface="+mn-cs"/>
            </a:endParaRPr>
          </a:p>
        </p:txBody>
      </p:sp>
      <p:sp>
        <p:nvSpPr>
          <p:cNvPr id="6" name="slide2_shape3"/>
          <p:cNvSpPr>
            <a:spLocks noGrp="1"/>
          </p:cNvSpPr>
          <p:nvPr>
            <p:ph type="title"/>
          </p:nvPr>
        </p:nvSpPr>
        <p:spPr>
          <a:xfrm>
            <a:off x="357956" y="514772"/>
            <a:ext cx="8390508" cy="9700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개요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F5F3B-37F9-478F-8CD9-0B41D5E85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"/>
          <a:stretch/>
        </p:blipFill>
        <p:spPr>
          <a:xfrm>
            <a:off x="899592" y="2367456"/>
            <a:ext cx="5328592" cy="3975772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3E83BC6-7E7C-41CF-87A5-52D7CBB3A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41859"/>
              </p:ext>
            </p:extLst>
          </p:nvPr>
        </p:nvGraphicFramePr>
        <p:xfrm>
          <a:off x="677252" y="1640685"/>
          <a:ext cx="6878340" cy="57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858">
                  <a:extLst>
                    <a:ext uri="{9D8B030D-6E8A-4147-A177-3AD203B41FA5}">
                      <a16:colId xmlns:a16="http://schemas.microsoft.com/office/drawing/2014/main" val="4186344601"/>
                    </a:ext>
                  </a:extLst>
                </a:gridCol>
                <a:gridCol w="5099482">
                  <a:extLst>
                    <a:ext uri="{9D8B030D-6E8A-4147-A177-3AD203B41FA5}">
                      <a16:colId xmlns:a16="http://schemas.microsoft.com/office/drawing/2014/main" val="3847943706"/>
                    </a:ext>
                  </a:extLst>
                </a:gridCol>
              </a:tblGrid>
              <a:tr h="57087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연구 주제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대학생들의 영화관 이용실태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927588"/>
                  </a:ext>
                </a:extLst>
              </a:tr>
            </a:tbl>
          </a:graphicData>
        </a:graphic>
      </p:graphicFrame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73BEA08-4D68-4641-84D7-6DBA36201BF7}"/>
              </a:ext>
            </a:extLst>
          </p:cNvPr>
          <p:cNvCxnSpPr>
            <a:cxnSpLocks/>
          </p:cNvCxnSpPr>
          <p:nvPr/>
        </p:nvCxnSpPr>
        <p:spPr>
          <a:xfrm flipV="1">
            <a:off x="1557524" y="4994600"/>
            <a:ext cx="4022588" cy="996684"/>
          </a:xfrm>
          <a:prstGeom prst="bentConnector3">
            <a:avLst>
              <a:gd name="adj1" fmla="val 55414"/>
            </a:avLst>
          </a:prstGeom>
          <a:ln w="3810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78B54A5-C33A-44A7-8EDD-B9E81CED3823}"/>
              </a:ext>
            </a:extLst>
          </p:cNvPr>
          <p:cNvCxnSpPr>
            <a:cxnSpLocks/>
          </p:cNvCxnSpPr>
          <p:nvPr/>
        </p:nvCxnSpPr>
        <p:spPr>
          <a:xfrm>
            <a:off x="935596" y="4171154"/>
            <a:ext cx="4644516" cy="823446"/>
          </a:xfrm>
          <a:prstGeom prst="bentConnector3">
            <a:avLst>
              <a:gd name="adj1" fmla="val 61163"/>
            </a:avLst>
          </a:prstGeom>
          <a:ln w="3810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B4E9D5D-9447-4C8A-9518-4CA7773CF94B}"/>
              </a:ext>
            </a:extLst>
          </p:cNvPr>
          <p:cNvSpPr txBox="1"/>
          <p:nvPr/>
        </p:nvSpPr>
        <p:spPr>
          <a:xfrm>
            <a:off x="5678264" y="4725465"/>
            <a:ext cx="271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지난해에 이어 </a:t>
            </a:r>
            <a:endParaRPr lang="en-US" altLang="ko-KR" sz="1400" b="1" dirty="0"/>
          </a:p>
          <a:p>
            <a:r>
              <a:rPr lang="ko-KR" altLang="en-US" sz="1400" b="1" dirty="0"/>
              <a:t>역대 최다 관객 돌파를 앞두고 </a:t>
            </a:r>
            <a:endParaRPr lang="en-US" altLang="ko-KR" sz="1400" b="1" dirty="0"/>
          </a:p>
          <a:p>
            <a:r>
              <a:rPr lang="en-US" altLang="ko-KR" sz="1400" b="1" dirty="0"/>
              <a:t>20</a:t>
            </a:r>
            <a:r>
              <a:rPr lang="ko-KR" altLang="en-US" sz="1400" b="1" dirty="0"/>
              <a:t>대 구매력의 중요성이 대두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B5109F09-57F4-4DFB-8428-7A54F6D6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4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D426702-4CBE-4F95-96A0-E9F2A00CCB00}"/>
              </a:ext>
            </a:extLst>
          </p:cNvPr>
          <p:cNvCxnSpPr/>
          <p:nvPr/>
        </p:nvCxnSpPr>
        <p:spPr>
          <a:xfrm>
            <a:off x="935596" y="4171154"/>
            <a:ext cx="284431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26CBC74-254E-4D6E-A15F-5D91250767B2}"/>
              </a:ext>
            </a:extLst>
          </p:cNvPr>
          <p:cNvCxnSpPr>
            <a:cxnSpLocks/>
          </p:cNvCxnSpPr>
          <p:nvPr/>
        </p:nvCxnSpPr>
        <p:spPr>
          <a:xfrm>
            <a:off x="1427124" y="5991284"/>
            <a:ext cx="235278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25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11560" y="1700808"/>
            <a:ext cx="4158030" cy="1547243"/>
            <a:chOff x="2312895" y="874059"/>
            <a:chExt cx="7113494" cy="24371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40147" t="13904" r="27757" b="66537"/>
            <a:stretch/>
          </p:blipFill>
          <p:spPr>
            <a:xfrm>
              <a:off x="2312895" y="874059"/>
              <a:ext cx="7113494" cy="243717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606118" y="1277471"/>
              <a:ext cx="739588" cy="3361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541059" y="2918242"/>
              <a:ext cx="1125070" cy="3361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6" name="slide4_shape3">
            <a:extLst>
              <a:ext uri="{FF2B5EF4-FFF2-40B4-BE49-F238E27FC236}">
                <a16:creationId xmlns:a16="http://schemas.microsoft.com/office/drawing/2014/main" id="{5B5055BA-98B9-4A9F-99A4-D83B44637CE0}"/>
              </a:ext>
            </a:extLst>
          </p:cNvPr>
          <p:cNvSpPr txBox="1">
            <a:spLocks/>
          </p:cNvSpPr>
          <p:nvPr/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분산분석</a:t>
            </a:r>
            <a:r>
              <a:rPr lang="en-US" altLang="ko-KR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– </a:t>
            </a:r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성별에 따른 이용만족도 차이 유무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420D24-1C96-4754-B7C1-00F35215B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7" t="19733" r="23933" b="27856"/>
          <a:stretch/>
        </p:blipFill>
        <p:spPr>
          <a:xfrm>
            <a:off x="4397814" y="3429000"/>
            <a:ext cx="4260411" cy="3173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F6FE3-7C6E-4C4B-B04E-306687BD9ABF}"/>
              </a:ext>
            </a:extLst>
          </p:cNvPr>
          <p:cNvSpPr txBox="1"/>
          <p:nvPr/>
        </p:nvSpPr>
        <p:spPr>
          <a:xfrm>
            <a:off x="4287102" y="2843659"/>
            <a:ext cx="4656083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</a:t>
            </a:r>
            <a:r>
              <a:rPr lang="ko-KR" altLang="en-US" sz="1400" dirty="0"/>
              <a:t>값이 </a:t>
            </a:r>
            <a:r>
              <a:rPr lang="en-US" altLang="ko-KR" sz="1400" dirty="0"/>
              <a:t>0.2281</a:t>
            </a:r>
            <a:r>
              <a:rPr lang="ko-KR" altLang="en-US" sz="1400" dirty="0"/>
              <a:t>로 성별에 따라 이용만족도의 차이가 없다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R-square </a:t>
            </a:r>
            <a:r>
              <a:rPr lang="ko-KR" altLang="en-US" sz="1400" dirty="0"/>
              <a:t>값도 </a:t>
            </a:r>
            <a:r>
              <a:rPr lang="en-US" altLang="ko-KR" sz="1400" dirty="0"/>
              <a:t>0.007</a:t>
            </a:r>
            <a:r>
              <a:rPr lang="ko-KR" altLang="en-US" sz="1400" dirty="0"/>
              <a:t>로 모형에 대한 낮은 설명력을 보임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E94AC-CF8A-4E9B-9889-4903A57A964F}"/>
              </a:ext>
            </a:extLst>
          </p:cNvPr>
          <p:cNvSpPr txBox="1"/>
          <p:nvPr/>
        </p:nvSpPr>
        <p:spPr>
          <a:xfrm>
            <a:off x="308633" y="4509730"/>
            <a:ext cx="438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귀무가설</a:t>
            </a:r>
            <a:r>
              <a:rPr lang="ko-KR" altLang="en-US" sz="1400" dirty="0"/>
              <a:t> </a:t>
            </a:r>
            <a:r>
              <a:rPr lang="en-US" altLang="ko-KR" sz="1400" dirty="0"/>
              <a:t>(H0) : </a:t>
            </a:r>
            <a:r>
              <a:rPr lang="ko-KR" altLang="en-US" sz="1400" dirty="0"/>
              <a:t>이용만족도에서 성별의 효과가 없다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대립가설 </a:t>
            </a:r>
            <a:r>
              <a:rPr lang="en-US" altLang="ko-KR" sz="1400" dirty="0"/>
              <a:t>(H1) : Not H0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9824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1116" y="1556792"/>
            <a:ext cx="4248472" cy="1512168"/>
            <a:chOff x="2675965" y="524435"/>
            <a:chExt cx="6166015" cy="21217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40368" t="24301" r="27978" b="56325"/>
            <a:stretch/>
          </p:blipFill>
          <p:spPr>
            <a:xfrm>
              <a:off x="2675965" y="524435"/>
              <a:ext cx="6166015" cy="2121783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162365" y="874059"/>
              <a:ext cx="679615" cy="309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2424" y="2336936"/>
              <a:ext cx="1004047" cy="309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8" name="slide4_shape3">
            <a:extLst>
              <a:ext uri="{FF2B5EF4-FFF2-40B4-BE49-F238E27FC236}">
                <a16:creationId xmlns:a16="http://schemas.microsoft.com/office/drawing/2014/main" id="{B5AC292F-8C57-4273-861D-44F9BAC0766E}"/>
              </a:ext>
            </a:extLst>
          </p:cNvPr>
          <p:cNvSpPr txBox="1">
            <a:spLocks/>
          </p:cNvSpPr>
          <p:nvPr/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분산분석</a:t>
            </a:r>
            <a:r>
              <a:rPr lang="en-US" altLang="ko-KR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– </a:t>
            </a:r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학년에 따른 이용만족도 차이 유무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223094-F164-4C97-8155-AC7C59134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87" t="19789" r="23897" b="27636"/>
          <a:stretch/>
        </p:blipFill>
        <p:spPr>
          <a:xfrm>
            <a:off x="3923928" y="3376042"/>
            <a:ext cx="4518212" cy="3187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6FA316-C079-41BC-B4BC-F39DC246ABD4}"/>
              </a:ext>
            </a:extLst>
          </p:cNvPr>
          <p:cNvSpPr txBox="1"/>
          <p:nvPr/>
        </p:nvSpPr>
        <p:spPr>
          <a:xfrm>
            <a:off x="4067944" y="2658937"/>
            <a:ext cx="4898136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</a:t>
            </a:r>
            <a:r>
              <a:rPr lang="ko-KR" altLang="en-US" sz="1400" dirty="0"/>
              <a:t>값이 </a:t>
            </a:r>
            <a:r>
              <a:rPr lang="en-US" altLang="ko-KR" sz="1400" dirty="0"/>
              <a:t>0.5858</a:t>
            </a:r>
            <a:r>
              <a:rPr lang="ko-KR" altLang="en-US" sz="1400" dirty="0"/>
              <a:t>로 학년에 따라 이용만족도의 차이가 없다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R-square </a:t>
            </a:r>
            <a:r>
              <a:rPr lang="ko-KR" altLang="en-US" sz="1400" dirty="0"/>
              <a:t>값도 </a:t>
            </a:r>
            <a:r>
              <a:rPr lang="en-US" altLang="ko-KR" sz="1400" dirty="0"/>
              <a:t>0.010 </a:t>
            </a:r>
            <a:r>
              <a:rPr lang="ko-KR" altLang="en-US" sz="1400" dirty="0"/>
              <a:t>으로 모형에 대한 낮은 설명력을 보임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A2941-C115-4805-8BDE-51F0D5395247}"/>
              </a:ext>
            </a:extLst>
          </p:cNvPr>
          <p:cNvSpPr txBox="1"/>
          <p:nvPr/>
        </p:nvSpPr>
        <p:spPr>
          <a:xfrm>
            <a:off x="308633" y="4509730"/>
            <a:ext cx="438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귀무가설</a:t>
            </a:r>
            <a:r>
              <a:rPr lang="ko-KR" altLang="en-US" sz="1400" dirty="0"/>
              <a:t> </a:t>
            </a:r>
            <a:r>
              <a:rPr lang="en-US" altLang="ko-KR" sz="1400" dirty="0"/>
              <a:t>(H0) : </a:t>
            </a:r>
            <a:r>
              <a:rPr lang="ko-KR" altLang="en-US" sz="1400" dirty="0"/>
              <a:t>이용만족도에서 학년의 효과가 없다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대립가설 </a:t>
            </a:r>
            <a:r>
              <a:rPr lang="en-US" altLang="ko-KR" sz="1400" dirty="0"/>
              <a:t>(H1) : Not H0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0117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83569" y="1660630"/>
            <a:ext cx="4032448" cy="1440160"/>
            <a:chOff x="2796989" y="766482"/>
            <a:chExt cx="6037328" cy="212463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40368" t="33914" r="27978" b="46272"/>
            <a:stretch/>
          </p:blipFill>
          <p:spPr>
            <a:xfrm>
              <a:off x="2796989" y="766482"/>
              <a:ext cx="6037328" cy="212463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175812" y="1156447"/>
              <a:ext cx="645058" cy="3361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796553" y="2554940"/>
              <a:ext cx="990600" cy="3361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6" name="slide4_shape3">
            <a:extLst>
              <a:ext uri="{FF2B5EF4-FFF2-40B4-BE49-F238E27FC236}">
                <a16:creationId xmlns:a16="http://schemas.microsoft.com/office/drawing/2014/main" id="{EB6E598F-6B89-4EB5-8BE5-EACA67B00326}"/>
              </a:ext>
            </a:extLst>
          </p:cNvPr>
          <p:cNvSpPr txBox="1">
            <a:spLocks/>
          </p:cNvSpPr>
          <p:nvPr/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분산분석</a:t>
            </a:r>
            <a:r>
              <a:rPr lang="en-US" altLang="ko-KR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– </a:t>
            </a:r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영화관 브랜드에 따른 이용만족도 차이 유무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F4A423-ABAD-4614-A077-2B226F27A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97" t="19789" r="24042" b="27440"/>
          <a:stretch/>
        </p:blipFill>
        <p:spPr>
          <a:xfrm>
            <a:off x="4162115" y="3100790"/>
            <a:ext cx="4496110" cy="3371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E5E756-E92F-42B0-8A20-F2B92C987659}"/>
              </a:ext>
            </a:extLst>
          </p:cNvPr>
          <p:cNvSpPr txBox="1"/>
          <p:nvPr/>
        </p:nvSpPr>
        <p:spPr>
          <a:xfrm>
            <a:off x="4184227" y="2582819"/>
            <a:ext cx="5391219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</a:t>
            </a:r>
            <a:r>
              <a:rPr lang="ko-KR" altLang="en-US" sz="1400" dirty="0"/>
              <a:t>값이 </a:t>
            </a:r>
            <a:r>
              <a:rPr lang="en-US" altLang="ko-KR" sz="1400" dirty="0"/>
              <a:t>0.1083</a:t>
            </a:r>
            <a:r>
              <a:rPr lang="ko-KR" altLang="en-US" sz="1400"/>
              <a:t>로 영화관 브랜드에 따라 이용만족도의 차이가 없다</a:t>
            </a:r>
            <a:endParaRPr lang="en-US" altLang="ko-KR" sz="1400" dirty="0"/>
          </a:p>
          <a:p>
            <a:r>
              <a:rPr lang="en-US" altLang="ko-KR" sz="1400" dirty="0"/>
              <a:t>R-square </a:t>
            </a:r>
            <a:r>
              <a:rPr lang="ko-KR" altLang="en-US" sz="1400" dirty="0"/>
              <a:t>값도 </a:t>
            </a:r>
            <a:r>
              <a:rPr lang="en-US" altLang="ko-KR" sz="1400" dirty="0"/>
              <a:t>0.03</a:t>
            </a:r>
            <a:r>
              <a:rPr lang="ko-KR" altLang="en-US" sz="1400" dirty="0"/>
              <a:t>으로 모형에 대한 낮은 설명력을 보임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FB5A6-2E63-4F5A-953B-D93055401ED9}"/>
              </a:ext>
            </a:extLst>
          </p:cNvPr>
          <p:cNvSpPr txBox="1"/>
          <p:nvPr/>
        </p:nvSpPr>
        <p:spPr>
          <a:xfrm>
            <a:off x="308633" y="4509730"/>
            <a:ext cx="534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귀무가설</a:t>
            </a:r>
            <a:r>
              <a:rPr lang="ko-KR" altLang="en-US" sz="1400" dirty="0"/>
              <a:t> </a:t>
            </a:r>
            <a:r>
              <a:rPr lang="en-US" altLang="ko-KR" sz="1400" dirty="0"/>
              <a:t>(H0) : </a:t>
            </a:r>
            <a:r>
              <a:rPr lang="ko-KR" altLang="en-US" sz="1400" dirty="0"/>
              <a:t>이용만족도에서 영화관 브랜드의 효과가 없다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대립가설 </a:t>
            </a:r>
            <a:r>
              <a:rPr lang="en-US" altLang="ko-KR" sz="1400" dirty="0"/>
              <a:t>(H1) : Not H0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5392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3">
            <a:extLst>
              <a:ext uri="{FF2B5EF4-FFF2-40B4-BE49-F238E27FC236}">
                <a16:creationId xmlns:a16="http://schemas.microsoft.com/office/drawing/2014/main" id="{4586E8BC-E91E-4FAD-AE1C-9B96E233C48A}"/>
              </a:ext>
            </a:extLst>
          </p:cNvPr>
          <p:cNvSpPr txBox="1">
            <a:spLocks/>
          </p:cNvSpPr>
          <p:nvPr/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인자분석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571E16-C4E1-4AB5-A08B-4F0E5FCC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3466703" cy="45081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5B6840-A851-4808-ACB3-61F17EE165A4}"/>
              </a:ext>
            </a:extLst>
          </p:cNvPr>
          <p:cNvSpPr/>
          <p:nvPr/>
        </p:nvSpPr>
        <p:spPr>
          <a:xfrm>
            <a:off x="4006255" y="5517232"/>
            <a:ext cx="4680520" cy="5232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3 </a:t>
            </a:r>
            <a:r>
              <a:rPr lang="ko-KR" altLang="en-US" sz="1400" dirty="0"/>
              <a:t>요인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시설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∙서비스∙대기장소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매점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카페 이용 만족도</a:t>
            </a:r>
            <a:r>
              <a:rPr lang="en-US" altLang="ko-KR" sz="1400" dirty="0"/>
              <a:t>) </a:t>
            </a:r>
            <a:r>
              <a:rPr lang="ko-KR" altLang="en-US" sz="1400" dirty="0"/>
              <a:t>에 의한</a:t>
            </a:r>
            <a:r>
              <a:rPr lang="en-US" altLang="ko-KR" sz="1400" dirty="0"/>
              <a:t> </a:t>
            </a:r>
            <a:r>
              <a:rPr lang="ko-KR" altLang="en-US" sz="1400" dirty="0"/>
              <a:t>분산/공분산 설명력 </a:t>
            </a:r>
            <a:r>
              <a:rPr lang="en-US" altLang="ko-KR" sz="1400" dirty="0"/>
              <a:t>: </a:t>
            </a:r>
            <a:r>
              <a:rPr lang="ko-KR" altLang="en-US" sz="1400" b="1" dirty="0"/>
              <a:t>62.81%</a:t>
            </a:r>
          </a:p>
        </p:txBody>
      </p:sp>
    </p:spTree>
    <p:extLst>
      <p:ext uri="{BB962C8B-B14F-4D97-AF65-F5344CB8AC3E}">
        <p14:creationId xmlns:p14="http://schemas.microsoft.com/office/powerpoint/2010/main" val="528664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3">
            <a:extLst>
              <a:ext uri="{FF2B5EF4-FFF2-40B4-BE49-F238E27FC236}">
                <a16:creationId xmlns:a16="http://schemas.microsoft.com/office/drawing/2014/main" id="{4586E8BC-E91E-4FAD-AE1C-9B96E233C48A}"/>
              </a:ext>
            </a:extLst>
          </p:cNvPr>
          <p:cNvSpPr txBox="1">
            <a:spLocks/>
          </p:cNvSpPr>
          <p:nvPr/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인자분석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F0969-3954-4931-902D-A2119DBA499D}"/>
              </a:ext>
            </a:extLst>
          </p:cNvPr>
          <p:cNvSpPr txBox="1"/>
          <p:nvPr/>
        </p:nvSpPr>
        <p:spPr>
          <a:xfrm>
            <a:off x="1761776" y="5115107"/>
            <a:ext cx="5620448" cy="7386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베리 맥스는 회전된 인자 적재 행렬로</a:t>
            </a:r>
            <a:r>
              <a:rPr lang="en-US" altLang="ko-KR" sz="1400" dirty="0"/>
              <a:t>, </a:t>
            </a:r>
            <a:r>
              <a:rPr lang="ko-KR" altLang="en-US" sz="1400" dirty="0"/>
              <a:t>보다 쉬운 해석을 할 수 있음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큰 값은 더 크게</a:t>
            </a:r>
            <a:r>
              <a:rPr lang="en-US" altLang="ko-KR" sz="1400" dirty="0"/>
              <a:t>, </a:t>
            </a:r>
            <a:r>
              <a:rPr lang="ko-KR" altLang="en-US" sz="1400" dirty="0"/>
              <a:t>작은 값은 더 작게 도출</a:t>
            </a:r>
            <a:endParaRPr lang="en-US" altLang="ko-KR" sz="1400" dirty="0"/>
          </a:p>
          <a:p>
            <a:pPr algn="ctr"/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E1C5AF-4C7B-4A8D-B096-9A0C1D41A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02" t="30958" r="23915" b="58018"/>
          <a:stretch/>
        </p:blipFill>
        <p:spPr>
          <a:xfrm>
            <a:off x="591247" y="3717032"/>
            <a:ext cx="2418811" cy="1201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59B4CA-09E1-42A9-AD80-9E0546805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00" t="42333" r="23225" b="26201"/>
          <a:stretch/>
        </p:blipFill>
        <p:spPr>
          <a:xfrm>
            <a:off x="3192148" y="1722515"/>
            <a:ext cx="2702554" cy="3374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3F0BF-FC66-4ECF-A3A7-B9D43DF35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01" t="29350" r="56056" b="59604"/>
          <a:stretch/>
        </p:blipFill>
        <p:spPr>
          <a:xfrm>
            <a:off x="6133942" y="3732790"/>
            <a:ext cx="2418811" cy="11700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9D625-1A0F-4C0A-9406-9B7E5E1E0014}"/>
              </a:ext>
            </a:extLst>
          </p:cNvPr>
          <p:cNvSpPr/>
          <p:nvPr/>
        </p:nvSpPr>
        <p:spPr>
          <a:xfrm>
            <a:off x="3979242" y="2298480"/>
            <a:ext cx="576064" cy="12241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BD7BA-7D80-4127-B9DC-DE92439D1E2C}"/>
              </a:ext>
            </a:extLst>
          </p:cNvPr>
          <p:cNvSpPr/>
          <p:nvPr/>
        </p:nvSpPr>
        <p:spPr>
          <a:xfrm>
            <a:off x="5177203" y="4453627"/>
            <a:ext cx="576064" cy="4650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1AB6D1-24A6-43B4-96B5-3926A126C410}"/>
              </a:ext>
            </a:extLst>
          </p:cNvPr>
          <p:cNvSpPr/>
          <p:nvPr/>
        </p:nvSpPr>
        <p:spPr>
          <a:xfrm>
            <a:off x="4580869" y="3522616"/>
            <a:ext cx="576064" cy="9292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947300-AE85-4F65-87DB-EBBD99ACCBB0}"/>
              </a:ext>
            </a:extLst>
          </p:cNvPr>
          <p:cNvSpPr/>
          <p:nvPr/>
        </p:nvSpPr>
        <p:spPr>
          <a:xfrm>
            <a:off x="6876256" y="4205848"/>
            <a:ext cx="740393" cy="681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C67782-B3CA-4E3B-9702-4EC78D614432}"/>
              </a:ext>
            </a:extLst>
          </p:cNvPr>
          <p:cNvSpPr/>
          <p:nvPr/>
        </p:nvSpPr>
        <p:spPr>
          <a:xfrm>
            <a:off x="304639" y="2782669"/>
            <a:ext cx="2992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요인 </a:t>
            </a:r>
            <a:r>
              <a:rPr lang="en-US" altLang="ko-KR" sz="1200" dirty="0"/>
              <a:t>: </a:t>
            </a:r>
            <a:r>
              <a:rPr lang="ko-KR" altLang="en-US" sz="1200" dirty="0"/>
              <a:t>시설만족도</a:t>
            </a:r>
            <a:endParaRPr lang="en-US" altLang="ko-KR" sz="1200" dirty="0"/>
          </a:p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요인 </a:t>
            </a:r>
            <a:r>
              <a:rPr lang="en-US" altLang="ko-KR" sz="1200" dirty="0"/>
              <a:t>: </a:t>
            </a:r>
            <a:r>
              <a:rPr lang="ko-KR" altLang="en-US" sz="1200" dirty="0"/>
              <a:t>서비스만족도</a:t>
            </a:r>
            <a:endParaRPr lang="en-US" altLang="ko-KR" sz="1200" dirty="0"/>
          </a:p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요인 </a:t>
            </a:r>
            <a:r>
              <a:rPr lang="en-US" altLang="ko-KR" sz="1200" dirty="0"/>
              <a:t>: </a:t>
            </a:r>
            <a:r>
              <a:rPr lang="ko-KR" altLang="en-US" sz="1200" dirty="0"/>
              <a:t>대기장소 및 매점</a:t>
            </a:r>
            <a:r>
              <a:rPr lang="en-US" altLang="ko-KR" sz="1200" dirty="0"/>
              <a:t>,</a:t>
            </a:r>
            <a:r>
              <a:rPr lang="ko-KR" altLang="en-US" sz="1200" dirty="0"/>
              <a:t> 카페 만족도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7675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3">
            <a:extLst>
              <a:ext uri="{FF2B5EF4-FFF2-40B4-BE49-F238E27FC236}">
                <a16:creationId xmlns:a16="http://schemas.microsoft.com/office/drawing/2014/main" id="{4586E8BC-E91E-4FAD-AE1C-9B96E233C48A}"/>
              </a:ext>
            </a:extLst>
          </p:cNvPr>
          <p:cNvSpPr txBox="1">
            <a:spLocks/>
          </p:cNvSpPr>
          <p:nvPr/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인자분석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42568B-9A28-45BA-848B-92FB0E9E7E83}"/>
              </a:ext>
            </a:extLst>
          </p:cNvPr>
          <p:cNvGrpSpPr/>
          <p:nvPr/>
        </p:nvGrpSpPr>
        <p:grpSpPr>
          <a:xfrm>
            <a:off x="539552" y="1988840"/>
            <a:ext cx="2609856" cy="3662162"/>
            <a:chOff x="449975" y="1700808"/>
            <a:chExt cx="2609856" cy="36621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119C729-A2DC-4B67-A2BB-C76A39917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63" t="31800" r="51574" b="40200"/>
            <a:stretch/>
          </p:blipFill>
          <p:spPr>
            <a:xfrm>
              <a:off x="449976" y="1700808"/>
              <a:ext cx="2609855" cy="19332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38415A-09D3-4B87-924D-6213489A0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64" t="16401" r="51574" b="55600"/>
            <a:stretch/>
          </p:blipFill>
          <p:spPr>
            <a:xfrm>
              <a:off x="449975" y="3429744"/>
              <a:ext cx="2609855" cy="193322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B6DF80-52BB-43ED-9A27-0B700EF34585}"/>
              </a:ext>
            </a:extLst>
          </p:cNvPr>
          <p:cNvGrpSpPr/>
          <p:nvPr/>
        </p:nvGrpSpPr>
        <p:grpSpPr>
          <a:xfrm>
            <a:off x="3366300" y="1988840"/>
            <a:ext cx="2478739" cy="3622563"/>
            <a:chOff x="3366300" y="1988840"/>
            <a:chExt cx="2478739" cy="362256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4A7AE9-9CFA-4145-8CED-D007D371C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163" t="22001" r="52362" b="42047"/>
            <a:stretch/>
          </p:blipFill>
          <p:spPr>
            <a:xfrm>
              <a:off x="3366301" y="1988840"/>
              <a:ext cx="2478738" cy="244827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3C6A6C9-16EC-4A3E-90A6-6A07C00A3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152" t="16089" r="52337" b="65400"/>
            <a:stretch/>
          </p:blipFill>
          <p:spPr>
            <a:xfrm>
              <a:off x="3366300" y="4353081"/>
              <a:ext cx="2478739" cy="125832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EBE997-FF57-4CCB-BCDD-44116E2748B5}"/>
              </a:ext>
            </a:extLst>
          </p:cNvPr>
          <p:cNvGrpSpPr/>
          <p:nvPr/>
        </p:nvGrpSpPr>
        <p:grpSpPr>
          <a:xfrm>
            <a:off x="6034231" y="1988840"/>
            <a:ext cx="2590261" cy="3666220"/>
            <a:chOff x="6034231" y="1988840"/>
            <a:chExt cx="2590261" cy="366622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37EC6A-F60E-468A-8F6D-6EC0B5546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738" t="26056" r="50787" b="40412"/>
            <a:stretch/>
          </p:blipFill>
          <p:spPr>
            <a:xfrm>
              <a:off x="6078705" y="1988840"/>
              <a:ext cx="2501314" cy="23042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08BA9FD-DF02-4C84-80CE-F6CD32C7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8738" t="38600" r="50787" b="41901"/>
            <a:stretch/>
          </p:blipFill>
          <p:spPr>
            <a:xfrm>
              <a:off x="6034231" y="4260304"/>
              <a:ext cx="2590261" cy="1394756"/>
            </a:xfrm>
            <a:prstGeom prst="rect">
              <a:avLst/>
            </a:prstGeom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5E2FFCB1-E17E-412E-848F-0FBC4845CE03}"/>
              </a:ext>
            </a:extLst>
          </p:cNvPr>
          <p:cNvSpPr/>
          <p:nvPr/>
        </p:nvSpPr>
        <p:spPr>
          <a:xfrm>
            <a:off x="1835696" y="2348880"/>
            <a:ext cx="576064" cy="57606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8590339-3200-4D8E-92D1-407C6F098347}"/>
              </a:ext>
            </a:extLst>
          </p:cNvPr>
          <p:cNvSpPr/>
          <p:nvPr/>
        </p:nvSpPr>
        <p:spPr>
          <a:xfrm>
            <a:off x="2086440" y="3033328"/>
            <a:ext cx="757368" cy="684448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AC91A9F-4238-4582-AFDA-FD7ABA442D50}"/>
              </a:ext>
            </a:extLst>
          </p:cNvPr>
          <p:cNvSpPr/>
          <p:nvPr/>
        </p:nvSpPr>
        <p:spPr>
          <a:xfrm>
            <a:off x="4283968" y="2271005"/>
            <a:ext cx="757368" cy="684448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8CC2869-8B61-444D-890C-C129CD5E8AE3}"/>
              </a:ext>
            </a:extLst>
          </p:cNvPr>
          <p:cNvSpPr/>
          <p:nvPr/>
        </p:nvSpPr>
        <p:spPr>
          <a:xfrm>
            <a:off x="5129089" y="3178790"/>
            <a:ext cx="667047" cy="898281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C1777AF-1C19-44A9-9E2C-2252FB9A5821}"/>
              </a:ext>
            </a:extLst>
          </p:cNvPr>
          <p:cNvSpPr/>
          <p:nvPr/>
        </p:nvSpPr>
        <p:spPr>
          <a:xfrm>
            <a:off x="7054092" y="2348880"/>
            <a:ext cx="666716" cy="684448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AE93BFD-3FE5-4AC2-A68A-DF1BFA187CD9}"/>
              </a:ext>
            </a:extLst>
          </p:cNvPr>
          <p:cNvSpPr/>
          <p:nvPr/>
        </p:nvSpPr>
        <p:spPr>
          <a:xfrm>
            <a:off x="7972008" y="3331543"/>
            <a:ext cx="667047" cy="898281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8EAEA-9691-49C9-A70A-B62A14C826C5}"/>
              </a:ext>
            </a:extLst>
          </p:cNvPr>
          <p:cNvSpPr txBox="1"/>
          <p:nvPr/>
        </p:nvSpPr>
        <p:spPr>
          <a:xfrm>
            <a:off x="766268" y="1556048"/>
            <a:ext cx="213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Factor1 &amp; Factor2</a:t>
            </a:r>
            <a:endParaRPr lang="ko-KR" altLang="en-US" u="sng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BBCECF-DB58-48D6-9CB3-190AFBC1422D}"/>
              </a:ext>
            </a:extLst>
          </p:cNvPr>
          <p:cNvSpPr/>
          <p:nvPr/>
        </p:nvSpPr>
        <p:spPr>
          <a:xfrm>
            <a:off x="3515283" y="1569596"/>
            <a:ext cx="213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/>
              <a:t>Factor1 &amp; Factor3</a:t>
            </a:r>
            <a:endParaRPr lang="ko-KR" altLang="en-US" u="sng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79C9D-83C0-4C6A-851A-9E1F77ED0397}"/>
              </a:ext>
            </a:extLst>
          </p:cNvPr>
          <p:cNvSpPr/>
          <p:nvPr/>
        </p:nvSpPr>
        <p:spPr>
          <a:xfrm>
            <a:off x="6291426" y="1556048"/>
            <a:ext cx="213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/>
              <a:t>Factor2 &amp; Factor3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35738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7">
            <a:extLst>
              <a:ext uri="{FF2B5EF4-FFF2-40B4-BE49-F238E27FC236}">
                <a16:creationId xmlns:a16="http://schemas.microsoft.com/office/drawing/2014/main" id="{D346667F-AE6C-47BD-ADC3-4E08612E7410}"/>
              </a:ext>
            </a:extLst>
          </p:cNvPr>
          <p:cNvSpPr/>
          <p:nvPr/>
        </p:nvSpPr>
        <p:spPr>
          <a:xfrm>
            <a:off x="389196" y="415895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5_shape9">
            <a:extLst>
              <a:ext uri="{FF2B5EF4-FFF2-40B4-BE49-F238E27FC236}">
                <a16:creationId xmlns:a16="http://schemas.microsoft.com/office/drawing/2014/main" id="{E199CB64-F53B-4651-B15D-8A6F0E6C8CA2}"/>
              </a:ext>
            </a:extLst>
          </p:cNvPr>
          <p:cNvSpPr txBox="1">
            <a:spLocks/>
          </p:cNvSpPr>
          <p:nvPr/>
        </p:nvSpPr>
        <p:spPr>
          <a:xfrm>
            <a:off x="395536" y="413792"/>
            <a:ext cx="8229600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프로젝트 일정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545CACA-CC89-4413-A5F4-A242A7EA94B9}"/>
              </a:ext>
            </a:extLst>
          </p:cNvPr>
          <p:cNvGrpSpPr/>
          <p:nvPr/>
        </p:nvGrpSpPr>
        <p:grpSpPr>
          <a:xfrm>
            <a:off x="640196" y="1743784"/>
            <a:ext cx="6819039" cy="2290697"/>
            <a:chOff x="815131" y="1593037"/>
            <a:chExt cx="9841521" cy="3418199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60369AC-3EFB-46AE-94FD-2C6167617E90}"/>
                </a:ext>
              </a:extLst>
            </p:cNvPr>
            <p:cNvSpPr/>
            <p:nvPr/>
          </p:nvSpPr>
          <p:spPr>
            <a:xfrm>
              <a:off x="815131" y="2931473"/>
              <a:ext cx="1607588" cy="497530"/>
            </a:xfrm>
            <a:custGeom>
              <a:avLst/>
              <a:gdLst>
                <a:gd name="connsiteX0" fmla="*/ 953645 w 1778472"/>
                <a:gd name="connsiteY0" fmla="*/ 0 h 550417"/>
                <a:gd name="connsiteX1" fmla="*/ 1108300 w 1778472"/>
                <a:gd name="connsiteY1" fmla="*/ 248575 h 550417"/>
                <a:gd name="connsiteX2" fmla="*/ 1740024 w 1778472"/>
                <a:gd name="connsiteY2" fmla="*/ 248575 h 550417"/>
                <a:gd name="connsiteX3" fmla="*/ 1778472 w 1778472"/>
                <a:gd name="connsiteY3" fmla="*/ 256337 h 550417"/>
                <a:gd name="connsiteX4" fmla="*/ 1778472 w 1778472"/>
                <a:gd name="connsiteY4" fmla="*/ 542655 h 550417"/>
                <a:gd name="connsiteX5" fmla="*/ 1740023 w 1778472"/>
                <a:gd name="connsiteY5" fmla="*/ 550417 h 550417"/>
                <a:gd name="connsiteX6" fmla="*/ 150921 w 1778472"/>
                <a:gd name="connsiteY6" fmla="*/ 550416 h 550417"/>
                <a:gd name="connsiteX7" fmla="*/ 11860 w 1778472"/>
                <a:gd name="connsiteY7" fmla="*/ 458240 h 550417"/>
                <a:gd name="connsiteX8" fmla="*/ 0 w 1778472"/>
                <a:gd name="connsiteY8" fmla="*/ 399496 h 550417"/>
                <a:gd name="connsiteX9" fmla="*/ 11860 w 1778472"/>
                <a:gd name="connsiteY9" fmla="*/ 340751 h 550417"/>
                <a:gd name="connsiteX10" fmla="*/ 150921 w 1778472"/>
                <a:gd name="connsiteY10" fmla="*/ 248575 h 550417"/>
                <a:gd name="connsiteX11" fmla="*/ 798990 w 1778472"/>
                <a:gd name="connsiteY11" fmla="*/ 248575 h 55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78472" h="550417">
                  <a:moveTo>
                    <a:pt x="953645" y="0"/>
                  </a:moveTo>
                  <a:lnTo>
                    <a:pt x="1108300" y="248575"/>
                  </a:lnTo>
                  <a:lnTo>
                    <a:pt x="1740024" y="248575"/>
                  </a:lnTo>
                  <a:lnTo>
                    <a:pt x="1778472" y="256337"/>
                  </a:lnTo>
                  <a:lnTo>
                    <a:pt x="1778472" y="542655"/>
                  </a:lnTo>
                  <a:lnTo>
                    <a:pt x="1740023" y="550417"/>
                  </a:lnTo>
                  <a:lnTo>
                    <a:pt x="150921" y="550416"/>
                  </a:lnTo>
                  <a:cubicBezTo>
                    <a:pt x="88408" y="550416"/>
                    <a:pt x="34771" y="512408"/>
                    <a:pt x="11860" y="458240"/>
                  </a:cubicBezTo>
                  <a:lnTo>
                    <a:pt x="0" y="399496"/>
                  </a:lnTo>
                  <a:lnTo>
                    <a:pt x="11860" y="340751"/>
                  </a:lnTo>
                  <a:cubicBezTo>
                    <a:pt x="34771" y="286583"/>
                    <a:pt x="88408" y="248575"/>
                    <a:pt x="150921" y="248575"/>
                  </a:cubicBezTo>
                  <a:lnTo>
                    <a:pt x="798990" y="248575"/>
                  </a:lnTo>
                  <a:close/>
                </a:path>
              </a:pathLst>
            </a:custGeom>
            <a:solidFill>
              <a:srgbClr val="7FB4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6A830CF5-D11D-4E51-A0BD-B4DAD0A83EFA}"/>
                </a:ext>
              </a:extLst>
            </p:cNvPr>
            <p:cNvSpPr/>
            <p:nvPr/>
          </p:nvSpPr>
          <p:spPr>
            <a:xfrm flipV="1">
              <a:off x="2507644" y="3162479"/>
              <a:ext cx="1709253" cy="497529"/>
            </a:xfrm>
            <a:custGeom>
              <a:avLst/>
              <a:gdLst>
                <a:gd name="connsiteX0" fmla="*/ 945472 w 1890944"/>
                <a:gd name="connsiteY0" fmla="*/ 0 h 550416"/>
                <a:gd name="connsiteX1" fmla="*/ 1100127 w 1890944"/>
                <a:gd name="connsiteY1" fmla="*/ 248575 h 550416"/>
                <a:gd name="connsiteX2" fmla="*/ 1890944 w 1890944"/>
                <a:gd name="connsiteY2" fmla="*/ 248575 h 550416"/>
                <a:gd name="connsiteX3" fmla="*/ 1890944 w 1890944"/>
                <a:gd name="connsiteY3" fmla="*/ 550416 h 550416"/>
                <a:gd name="connsiteX4" fmla="*/ 0 w 1890944"/>
                <a:gd name="connsiteY4" fmla="*/ 550416 h 550416"/>
                <a:gd name="connsiteX5" fmla="*/ 0 w 1890944"/>
                <a:gd name="connsiteY5" fmla="*/ 248575 h 550416"/>
                <a:gd name="connsiteX6" fmla="*/ 790817 w 1890944"/>
                <a:gd name="connsiteY6" fmla="*/ 248575 h 55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944" h="550416">
                  <a:moveTo>
                    <a:pt x="945472" y="0"/>
                  </a:moveTo>
                  <a:lnTo>
                    <a:pt x="1100127" y="248575"/>
                  </a:lnTo>
                  <a:lnTo>
                    <a:pt x="1890944" y="248575"/>
                  </a:lnTo>
                  <a:lnTo>
                    <a:pt x="1890944" y="550416"/>
                  </a:lnTo>
                  <a:lnTo>
                    <a:pt x="0" y="550416"/>
                  </a:lnTo>
                  <a:lnTo>
                    <a:pt x="0" y="248575"/>
                  </a:lnTo>
                  <a:lnTo>
                    <a:pt x="790817" y="248575"/>
                  </a:lnTo>
                  <a:close/>
                </a:path>
              </a:pathLst>
            </a:custGeom>
            <a:solidFill>
              <a:srgbClr val="3791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C6203CB-86B8-4CF7-A920-57780D3D59E9}"/>
                </a:ext>
              </a:extLst>
            </p:cNvPr>
            <p:cNvSpPr/>
            <p:nvPr/>
          </p:nvSpPr>
          <p:spPr>
            <a:xfrm>
              <a:off x="4301822" y="2931472"/>
              <a:ext cx="1709253" cy="497529"/>
            </a:xfrm>
            <a:custGeom>
              <a:avLst/>
              <a:gdLst>
                <a:gd name="connsiteX0" fmla="*/ 945472 w 1890944"/>
                <a:gd name="connsiteY0" fmla="*/ 0 h 550416"/>
                <a:gd name="connsiteX1" fmla="*/ 1100127 w 1890944"/>
                <a:gd name="connsiteY1" fmla="*/ 248575 h 550416"/>
                <a:gd name="connsiteX2" fmla="*/ 1890944 w 1890944"/>
                <a:gd name="connsiteY2" fmla="*/ 248575 h 550416"/>
                <a:gd name="connsiteX3" fmla="*/ 1890944 w 1890944"/>
                <a:gd name="connsiteY3" fmla="*/ 550416 h 550416"/>
                <a:gd name="connsiteX4" fmla="*/ 0 w 1890944"/>
                <a:gd name="connsiteY4" fmla="*/ 550416 h 550416"/>
                <a:gd name="connsiteX5" fmla="*/ 0 w 1890944"/>
                <a:gd name="connsiteY5" fmla="*/ 248575 h 550416"/>
                <a:gd name="connsiteX6" fmla="*/ 790817 w 1890944"/>
                <a:gd name="connsiteY6" fmla="*/ 248575 h 55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944" h="550416">
                  <a:moveTo>
                    <a:pt x="945472" y="0"/>
                  </a:moveTo>
                  <a:lnTo>
                    <a:pt x="1100127" y="248575"/>
                  </a:lnTo>
                  <a:lnTo>
                    <a:pt x="1890944" y="248575"/>
                  </a:lnTo>
                  <a:lnTo>
                    <a:pt x="1890944" y="550416"/>
                  </a:lnTo>
                  <a:lnTo>
                    <a:pt x="0" y="550416"/>
                  </a:lnTo>
                  <a:lnTo>
                    <a:pt x="0" y="248575"/>
                  </a:lnTo>
                  <a:lnTo>
                    <a:pt x="790817" y="248575"/>
                  </a:lnTo>
                  <a:close/>
                </a:path>
              </a:pathLst>
            </a:custGeom>
            <a:solidFill>
              <a:srgbClr val="48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ECB16F8-0A15-42CE-8D92-D2F931BCEFB8}"/>
                </a:ext>
              </a:extLst>
            </p:cNvPr>
            <p:cNvSpPr/>
            <p:nvPr/>
          </p:nvSpPr>
          <p:spPr>
            <a:xfrm flipV="1">
              <a:off x="6095998" y="3162478"/>
              <a:ext cx="1709253" cy="497529"/>
            </a:xfrm>
            <a:custGeom>
              <a:avLst/>
              <a:gdLst>
                <a:gd name="connsiteX0" fmla="*/ 945472 w 1890944"/>
                <a:gd name="connsiteY0" fmla="*/ 0 h 550416"/>
                <a:gd name="connsiteX1" fmla="*/ 1100127 w 1890944"/>
                <a:gd name="connsiteY1" fmla="*/ 248575 h 550416"/>
                <a:gd name="connsiteX2" fmla="*/ 1890944 w 1890944"/>
                <a:gd name="connsiteY2" fmla="*/ 248575 h 550416"/>
                <a:gd name="connsiteX3" fmla="*/ 1890944 w 1890944"/>
                <a:gd name="connsiteY3" fmla="*/ 550416 h 550416"/>
                <a:gd name="connsiteX4" fmla="*/ 0 w 1890944"/>
                <a:gd name="connsiteY4" fmla="*/ 550416 h 550416"/>
                <a:gd name="connsiteX5" fmla="*/ 0 w 1890944"/>
                <a:gd name="connsiteY5" fmla="*/ 248575 h 550416"/>
                <a:gd name="connsiteX6" fmla="*/ 790817 w 1890944"/>
                <a:gd name="connsiteY6" fmla="*/ 248575 h 55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944" h="550416">
                  <a:moveTo>
                    <a:pt x="945472" y="0"/>
                  </a:moveTo>
                  <a:lnTo>
                    <a:pt x="1100127" y="248575"/>
                  </a:lnTo>
                  <a:lnTo>
                    <a:pt x="1890944" y="248575"/>
                  </a:lnTo>
                  <a:lnTo>
                    <a:pt x="1890944" y="550416"/>
                  </a:lnTo>
                  <a:lnTo>
                    <a:pt x="0" y="550416"/>
                  </a:lnTo>
                  <a:lnTo>
                    <a:pt x="0" y="248575"/>
                  </a:lnTo>
                  <a:lnTo>
                    <a:pt x="790817" y="248575"/>
                  </a:lnTo>
                  <a:close/>
                </a:path>
              </a:pathLst>
            </a:custGeom>
            <a:solidFill>
              <a:srgbClr val="F19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DF6F0C9-BEA2-43D5-89ED-80F2230212FE}"/>
                </a:ext>
              </a:extLst>
            </p:cNvPr>
            <p:cNvSpPr/>
            <p:nvPr/>
          </p:nvSpPr>
          <p:spPr>
            <a:xfrm>
              <a:off x="7890178" y="2931471"/>
              <a:ext cx="1709253" cy="497529"/>
            </a:xfrm>
            <a:custGeom>
              <a:avLst/>
              <a:gdLst>
                <a:gd name="connsiteX0" fmla="*/ 945472 w 1890944"/>
                <a:gd name="connsiteY0" fmla="*/ 0 h 550416"/>
                <a:gd name="connsiteX1" fmla="*/ 1100127 w 1890944"/>
                <a:gd name="connsiteY1" fmla="*/ 248575 h 550416"/>
                <a:gd name="connsiteX2" fmla="*/ 1890944 w 1890944"/>
                <a:gd name="connsiteY2" fmla="*/ 248575 h 550416"/>
                <a:gd name="connsiteX3" fmla="*/ 1890944 w 1890944"/>
                <a:gd name="connsiteY3" fmla="*/ 550416 h 550416"/>
                <a:gd name="connsiteX4" fmla="*/ 0 w 1890944"/>
                <a:gd name="connsiteY4" fmla="*/ 550416 h 550416"/>
                <a:gd name="connsiteX5" fmla="*/ 0 w 1890944"/>
                <a:gd name="connsiteY5" fmla="*/ 248575 h 550416"/>
                <a:gd name="connsiteX6" fmla="*/ 790817 w 1890944"/>
                <a:gd name="connsiteY6" fmla="*/ 248575 h 55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944" h="550416">
                  <a:moveTo>
                    <a:pt x="945472" y="0"/>
                  </a:moveTo>
                  <a:lnTo>
                    <a:pt x="1100127" y="248575"/>
                  </a:lnTo>
                  <a:lnTo>
                    <a:pt x="1890944" y="248575"/>
                  </a:lnTo>
                  <a:lnTo>
                    <a:pt x="1890944" y="550416"/>
                  </a:lnTo>
                  <a:lnTo>
                    <a:pt x="0" y="550416"/>
                  </a:lnTo>
                  <a:lnTo>
                    <a:pt x="0" y="248575"/>
                  </a:lnTo>
                  <a:lnTo>
                    <a:pt x="790817" y="248575"/>
                  </a:lnTo>
                  <a:close/>
                </a:path>
              </a:pathLst>
            </a:custGeom>
            <a:solidFill>
              <a:srgbClr val="EA22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A7C5F15-8DE1-4803-AAAB-7BBAE45D17A6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1677145" y="2636759"/>
              <a:ext cx="1650" cy="29471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F86C67C-2FFA-4DD9-839A-B89811C1F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2270" y="3588984"/>
              <a:ext cx="1" cy="371929"/>
            </a:xfrm>
            <a:prstGeom prst="line">
              <a:avLst/>
            </a:prstGeom>
            <a:ln>
              <a:solidFill>
                <a:srgbClr val="3791D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A5C6054-A695-4109-A974-E07624BF2398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5156448" y="2654428"/>
              <a:ext cx="1" cy="277044"/>
            </a:xfrm>
            <a:prstGeom prst="line">
              <a:avLst/>
            </a:prstGeom>
            <a:ln>
              <a:solidFill>
                <a:srgbClr val="48586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A3A6AD1-E64E-4BF9-AB56-5ACB02C35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0626" y="3588983"/>
              <a:ext cx="1" cy="371930"/>
            </a:xfrm>
            <a:prstGeom prst="line">
              <a:avLst/>
            </a:prstGeom>
            <a:ln>
              <a:solidFill>
                <a:srgbClr val="F199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1B9A8D5-9BCD-4E9C-89EC-CD7FF8AAA266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8744804" y="2654428"/>
              <a:ext cx="1" cy="277043"/>
            </a:xfrm>
            <a:prstGeom prst="line">
              <a:avLst/>
            </a:prstGeom>
            <a:ln>
              <a:solidFill>
                <a:srgbClr val="EA223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16F06C-1D3D-495F-8DE3-81C157898A05}"/>
                </a:ext>
              </a:extLst>
            </p:cNvPr>
            <p:cNvGrpSpPr/>
            <p:nvPr/>
          </p:nvGrpSpPr>
          <p:grpSpPr>
            <a:xfrm>
              <a:off x="1495596" y="2043119"/>
              <a:ext cx="363099" cy="499505"/>
              <a:chOff x="344488" y="566738"/>
              <a:chExt cx="874713" cy="1203325"/>
            </a:xfrm>
            <a:solidFill>
              <a:schemeClr val="bg1"/>
            </a:solidFill>
          </p:grpSpPr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1F57830A-55A9-47E6-B1A5-AF118F61D6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488" y="566738"/>
                <a:ext cx="874713" cy="1203325"/>
              </a:xfrm>
              <a:custGeom>
                <a:avLst/>
                <a:gdLst>
                  <a:gd name="T0" fmla="*/ 4161 w 4656"/>
                  <a:gd name="T1" fmla="*/ 3612 h 6427"/>
                  <a:gd name="T2" fmla="*/ 4224 w 4656"/>
                  <a:gd name="T3" fmla="*/ 2830 h 6427"/>
                  <a:gd name="T4" fmla="*/ 4629 w 4656"/>
                  <a:gd name="T5" fmla="*/ 2158 h 6427"/>
                  <a:gd name="T6" fmla="*/ 4218 w 4656"/>
                  <a:gd name="T7" fmla="*/ 907 h 6427"/>
                  <a:gd name="T8" fmla="*/ 3494 w 4656"/>
                  <a:gd name="T9" fmla="*/ 606 h 6427"/>
                  <a:gd name="T10" fmla="*/ 2980 w 4656"/>
                  <a:gd name="T11" fmla="*/ 13 h 6427"/>
                  <a:gd name="T12" fmla="*/ 1663 w 4656"/>
                  <a:gd name="T13" fmla="*/ 16 h 6427"/>
                  <a:gd name="T14" fmla="*/ 1153 w 4656"/>
                  <a:gd name="T15" fmla="*/ 612 h 6427"/>
                  <a:gd name="T16" fmla="*/ 430 w 4656"/>
                  <a:gd name="T17" fmla="*/ 918 h 6427"/>
                  <a:gd name="T18" fmla="*/ 27 w 4656"/>
                  <a:gd name="T19" fmla="*/ 2171 h 6427"/>
                  <a:gd name="T20" fmla="*/ 436 w 4656"/>
                  <a:gd name="T21" fmla="*/ 2841 h 6427"/>
                  <a:gd name="T22" fmla="*/ 503 w 4656"/>
                  <a:gd name="T23" fmla="*/ 3622 h 6427"/>
                  <a:gd name="T24" fmla="*/ 35 w 4656"/>
                  <a:gd name="T25" fmla="*/ 5818 h 6427"/>
                  <a:gd name="T26" fmla="*/ 692 w 4656"/>
                  <a:gd name="T27" fmla="*/ 5838 h 6427"/>
                  <a:gd name="T28" fmla="*/ 1096 w 4656"/>
                  <a:gd name="T29" fmla="*/ 6358 h 6427"/>
                  <a:gd name="T30" fmla="*/ 2334 w 4656"/>
                  <a:gd name="T31" fmla="*/ 4212 h 6427"/>
                  <a:gd name="T32" fmla="*/ 3560 w 4656"/>
                  <a:gd name="T33" fmla="*/ 6358 h 6427"/>
                  <a:gd name="T34" fmla="*/ 3964 w 4656"/>
                  <a:gd name="T35" fmla="*/ 5838 h 6427"/>
                  <a:gd name="T36" fmla="*/ 4621 w 4656"/>
                  <a:gd name="T37" fmla="*/ 5818 h 6427"/>
                  <a:gd name="T38" fmla="*/ 1017 w 4656"/>
                  <a:gd name="T39" fmla="*/ 6098 h 6427"/>
                  <a:gd name="T40" fmla="*/ 728 w 4656"/>
                  <a:gd name="T41" fmla="*/ 5639 h 6427"/>
                  <a:gd name="T42" fmla="*/ 1217 w 4656"/>
                  <a:gd name="T43" fmla="*/ 3909 h 6427"/>
                  <a:gd name="T44" fmla="*/ 1676 w 4656"/>
                  <a:gd name="T45" fmla="*/ 4427 h 6427"/>
                  <a:gd name="T46" fmla="*/ 1017 w 4656"/>
                  <a:gd name="T47" fmla="*/ 6098 h 6427"/>
                  <a:gd name="T48" fmla="*/ 2304 w 4656"/>
                  <a:gd name="T49" fmla="*/ 4024 h 6427"/>
                  <a:gd name="T50" fmla="*/ 1296 w 4656"/>
                  <a:gd name="T51" fmla="*/ 3699 h 6427"/>
                  <a:gd name="T52" fmla="*/ 625 w 4656"/>
                  <a:gd name="T53" fmla="*/ 3465 h 6427"/>
                  <a:gd name="T54" fmla="*/ 605 w 4656"/>
                  <a:gd name="T55" fmla="*/ 2755 h 6427"/>
                  <a:gd name="T56" fmla="*/ 602 w 4656"/>
                  <a:gd name="T57" fmla="*/ 1695 h 6427"/>
                  <a:gd name="T58" fmla="*/ 618 w 4656"/>
                  <a:gd name="T59" fmla="*/ 985 h 6427"/>
                  <a:gd name="T60" fmla="*/ 1287 w 4656"/>
                  <a:gd name="T61" fmla="*/ 747 h 6427"/>
                  <a:gd name="T62" fmla="*/ 2294 w 4656"/>
                  <a:gd name="T63" fmla="*/ 417 h 6427"/>
                  <a:gd name="T64" fmla="*/ 2974 w 4656"/>
                  <a:gd name="T65" fmla="*/ 213 h 6427"/>
                  <a:gd name="T66" fmla="*/ 3407 w 4656"/>
                  <a:gd name="T67" fmla="*/ 775 h 6427"/>
                  <a:gd name="T68" fmla="*/ 4033 w 4656"/>
                  <a:gd name="T69" fmla="*/ 1630 h 6427"/>
                  <a:gd name="T70" fmla="*/ 4437 w 4656"/>
                  <a:gd name="T71" fmla="*/ 2214 h 6427"/>
                  <a:gd name="T72" fmla="*/ 4036 w 4656"/>
                  <a:gd name="T73" fmla="*/ 2800 h 6427"/>
                  <a:gd name="T74" fmla="*/ 3416 w 4656"/>
                  <a:gd name="T75" fmla="*/ 3659 h 6427"/>
                  <a:gd name="T76" fmla="*/ 2985 w 4656"/>
                  <a:gd name="T77" fmla="*/ 4224 h 6427"/>
                  <a:gd name="T78" fmla="*/ 3928 w 4656"/>
                  <a:gd name="T79" fmla="*/ 5639 h 6427"/>
                  <a:gd name="T80" fmla="*/ 3639 w 4656"/>
                  <a:gd name="T81" fmla="*/ 6098 h 6427"/>
                  <a:gd name="T82" fmla="*/ 2993 w 4656"/>
                  <a:gd name="T83" fmla="*/ 4424 h 6427"/>
                  <a:gd name="T84" fmla="*/ 3442 w 4656"/>
                  <a:gd name="T85" fmla="*/ 3913 h 6427"/>
                  <a:gd name="T86" fmla="*/ 3928 w 4656"/>
                  <a:gd name="T87" fmla="*/ 5639 h 6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56" h="6427">
                    <a:moveTo>
                      <a:pt x="3594" y="3798"/>
                    </a:moveTo>
                    <a:lnTo>
                      <a:pt x="4161" y="3612"/>
                    </a:lnTo>
                    <a:cubicBezTo>
                      <a:pt x="4200" y="3599"/>
                      <a:pt x="4226" y="3563"/>
                      <a:pt x="4226" y="3523"/>
                    </a:cubicBezTo>
                    <a:lnTo>
                      <a:pt x="4224" y="2830"/>
                    </a:lnTo>
                    <a:lnTo>
                      <a:pt x="4629" y="2269"/>
                    </a:lnTo>
                    <a:cubicBezTo>
                      <a:pt x="4653" y="2236"/>
                      <a:pt x="4653" y="2191"/>
                      <a:pt x="4629" y="2158"/>
                    </a:cubicBezTo>
                    <a:lnTo>
                      <a:pt x="4220" y="1599"/>
                    </a:lnTo>
                    <a:lnTo>
                      <a:pt x="4218" y="907"/>
                    </a:lnTo>
                    <a:cubicBezTo>
                      <a:pt x="4218" y="866"/>
                      <a:pt x="4192" y="830"/>
                      <a:pt x="4153" y="818"/>
                    </a:cubicBezTo>
                    <a:lnTo>
                      <a:pt x="3494" y="606"/>
                    </a:lnTo>
                    <a:lnTo>
                      <a:pt x="3085" y="47"/>
                    </a:lnTo>
                    <a:cubicBezTo>
                      <a:pt x="3061" y="14"/>
                      <a:pt x="3019" y="0"/>
                      <a:pt x="2980" y="13"/>
                    </a:cubicBezTo>
                    <a:lnTo>
                      <a:pt x="2322" y="229"/>
                    </a:lnTo>
                    <a:lnTo>
                      <a:pt x="1663" y="16"/>
                    </a:lnTo>
                    <a:cubicBezTo>
                      <a:pt x="1624" y="4"/>
                      <a:pt x="1582" y="18"/>
                      <a:pt x="1558" y="51"/>
                    </a:cubicBezTo>
                    <a:lnTo>
                      <a:pt x="1153" y="612"/>
                    </a:lnTo>
                    <a:lnTo>
                      <a:pt x="495" y="828"/>
                    </a:lnTo>
                    <a:cubicBezTo>
                      <a:pt x="456" y="841"/>
                      <a:pt x="430" y="877"/>
                      <a:pt x="430" y="918"/>
                    </a:cubicBezTo>
                    <a:lnTo>
                      <a:pt x="432" y="1610"/>
                    </a:lnTo>
                    <a:lnTo>
                      <a:pt x="27" y="2171"/>
                    </a:lnTo>
                    <a:cubicBezTo>
                      <a:pt x="3" y="2204"/>
                      <a:pt x="3" y="2249"/>
                      <a:pt x="27" y="2282"/>
                    </a:cubicBezTo>
                    <a:lnTo>
                      <a:pt x="436" y="2841"/>
                    </a:lnTo>
                    <a:lnTo>
                      <a:pt x="438" y="3533"/>
                    </a:lnTo>
                    <a:cubicBezTo>
                      <a:pt x="438" y="3574"/>
                      <a:pt x="464" y="3610"/>
                      <a:pt x="503" y="3622"/>
                    </a:cubicBezTo>
                    <a:lnTo>
                      <a:pt x="1060" y="3802"/>
                    </a:lnTo>
                    <a:lnTo>
                      <a:pt x="35" y="5818"/>
                    </a:lnTo>
                    <a:cubicBezTo>
                      <a:pt x="0" y="5887"/>
                      <a:pt x="62" y="5968"/>
                      <a:pt x="138" y="5953"/>
                    </a:cubicBezTo>
                    <a:lnTo>
                      <a:pt x="692" y="5838"/>
                    </a:lnTo>
                    <a:lnTo>
                      <a:pt x="926" y="6354"/>
                    </a:lnTo>
                    <a:cubicBezTo>
                      <a:pt x="958" y="6424"/>
                      <a:pt x="1061" y="6427"/>
                      <a:pt x="1096" y="6358"/>
                    </a:cubicBezTo>
                    <a:lnTo>
                      <a:pt x="2158" y="4269"/>
                    </a:lnTo>
                    <a:lnTo>
                      <a:pt x="2334" y="4212"/>
                    </a:lnTo>
                    <a:lnTo>
                      <a:pt x="2495" y="4264"/>
                    </a:lnTo>
                    <a:lnTo>
                      <a:pt x="3560" y="6358"/>
                    </a:lnTo>
                    <a:cubicBezTo>
                      <a:pt x="3595" y="6427"/>
                      <a:pt x="3698" y="6424"/>
                      <a:pt x="3730" y="6354"/>
                    </a:cubicBezTo>
                    <a:lnTo>
                      <a:pt x="3964" y="5838"/>
                    </a:lnTo>
                    <a:lnTo>
                      <a:pt x="4518" y="5953"/>
                    </a:lnTo>
                    <a:cubicBezTo>
                      <a:pt x="4594" y="5969"/>
                      <a:pt x="4656" y="5887"/>
                      <a:pt x="4621" y="5818"/>
                    </a:cubicBezTo>
                    <a:lnTo>
                      <a:pt x="3594" y="3798"/>
                    </a:lnTo>
                    <a:close/>
                    <a:moveTo>
                      <a:pt x="1017" y="6098"/>
                    </a:moveTo>
                    <a:lnTo>
                      <a:pt x="833" y="5692"/>
                    </a:lnTo>
                    <a:cubicBezTo>
                      <a:pt x="814" y="5652"/>
                      <a:pt x="771" y="5630"/>
                      <a:pt x="728" y="5639"/>
                    </a:cubicBezTo>
                    <a:lnTo>
                      <a:pt x="291" y="5729"/>
                    </a:lnTo>
                    <a:lnTo>
                      <a:pt x="1217" y="3909"/>
                    </a:lnTo>
                    <a:lnTo>
                      <a:pt x="1571" y="4394"/>
                    </a:lnTo>
                    <a:cubicBezTo>
                      <a:pt x="1594" y="4426"/>
                      <a:pt x="1637" y="4440"/>
                      <a:pt x="1676" y="4427"/>
                    </a:cubicBezTo>
                    <a:lnTo>
                      <a:pt x="1905" y="4352"/>
                    </a:lnTo>
                    <a:lnTo>
                      <a:pt x="1017" y="6098"/>
                    </a:lnTo>
                    <a:close/>
                    <a:moveTo>
                      <a:pt x="2362" y="4023"/>
                    </a:moveTo>
                    <a:cubicBezTo>
                      <a:pt x="2343" y="4017"/>
                      <a:pt x="2323" y="4017"/>
                      <a:pt x="2304" y="4024"/>
                    </a:cubicBezTo>
                    <a:lnTo>
                      <a:pt x="1682" y="4228"/>
                    </a:lnTo>
                    <a:lnTo>
                      <a:pt x="1296" y="3699"/>
                    </a:lnTo>
                    <a:cubicBezTo>
                      <a:pt x="1284" y="3683"/>
                      <a:pt x="1267" y="3671"/>
                      <a:pt x="1249" y="3665"/>
                    </a:cubicBezTo>
                    <a:lnTo>
                      <a:pt x="625" y="3465"/>
                    </a:lnTo>
                    <a:lnTo>
                      <a:pt x="624" y="2810"/>
                    </a:lnTo>
                    <a:cubicBezTo>
                      <a:pt x="623" y="2790"/>
                      <a:pt x="617" y="2771"/>
                      <a:pt x="605" y="2755"/>
                    </a:cubicBezTo>
                    <a:lnTo>
                      <a:pt x="219" y="2226"/>
                    </a:lnTo>
                    <a:lnTo>
                      <a:pt x="602" y="1695"/>
                    </a:lnTo>
                    <a:cubicBezTo>
                      <a:pt x="614" y="1679"/>
                      <a:pt x="620" y="1660"/>
                      <a:pt x="620" y="1640"/>
                    </a:cubicBezTo>
                    <a:lnTo>
                      <a:pt x="618" y="985"/>
                    </a:lnTo>
                    <a:lnTo>
                      <a:pt x="1240" y="781"/>
                    </a:lnTo>
                    <a:cubicBezTo>
                      <a:pt x="1259" y="775"/>
                      <a:pt x="1276" y="763"/>
                      <a:pt x="1287" y="747"/>
                    </a:cubicBezTo>
                    <a:lnTo>
                      <a:pt x="1671" y="216"/>
                    </a:lnTo>
                    <a:lnTo>
                      <a:pt x="2294" y="417"/>
                    </a:lnTo>
                    <a:cubicBezTo>
                      <a:pt x="2313" y="423"/>
                      <a:pt x="2333" y="423"/>
                      <a:pt x="2352" y="417"/>
                    </a:cubicBezTo>
                    <a:lnTo>
                      <a:pt x="2974" y="213"/>
                    </a:lnTo>
                    <a:lnTo>
                      <a:pt x="3360" y="741"/>
                    </a:lnTo>
                    <a:cubicBezTo>
                      <a:pt x="3372" y="757"/>
                      <a:pt x="3389" y="769"/>
                      <a:pt x="3407" y="775"/>
                    </a:cubicBezTo>
                    <a:lnTo>
                      <a:pt x="4031" y="976"/>
                    </a:lnTo>
                    <a:lnTo>
                      <a:pt x="4033" y="1630"/>
                    </a:lnTo>
                    <a:cubicBezTo>
                      <a:pt x="4033" y="1650"/>
                      <a:pt x="4039" y="1670"/>
                      <a:pt x="4051" y="1686"/>
                    </a:cubicBezTo>
                    <a:lnTo>
                      <a:pt x="4437" y="2214"/>
                    </a:lnTo>
                    <a:lnTo>
                      <a:pt x="4054" y="2745"/>
                    </a:lnTo>
                    <a:cubicBezTo>
                      <a:pt x="4042" y="2761"/>
                      <a:pt x="4036" y="2780"/>
                      <a:pt x="4036" y="2800"/>
                    </a:cubicBezTo>
                    <a:lnTo>
                      <a:pt x="4038" y="3455"/>
                    </a:lnTo>
                    <a:lnTo>
                      <a:pt x="3416" y="3659"/>
                    </a:lnTo>
                    <a:cubicBezTo>
                      <a:pt x="3397" y="3665"/>
                      <a:pt x="3380" y="3677"/>
                      <a:pt x="3369" y="3693"/>
                    </a:cubicBezTo>
                    <a:lnTo>
                      <a:pt x="2985" y="4224"/>
                    </a:lnTo>
                    <a:lnTo>
                      <a:pt x="2362" y="4023"/>
                    </a:lnTo>
                    <a:close/>
                    <a:moveTo>
                      <a:pt x="3928" y="5639"/>
                    </a:moveTo>
                    <a:cubicBezTo>
                      <a:pt x="3885" y="5630"/>
                      <a:pt x="3842" y="5652"/>
                      <a:pt x="3823" y="5692"/>
                    </a:cubicBezTo>
                    <a:lnTo>
                      <a:pt x="3639" y="6098"/>
                    </a:lnTo>
                    <a:lnTo>
                      <a:pt x="2747" y="4345"/>
                    </a:lnTo>
                    <a:lnTo>
                      <a:pt x="2993" y="4424"/>
                    </a:lnTo>
                    <a:cubicBezTo>
                      <a:pt x="3032" y="4436"/>
                      <a:pt x="3074" y="4422"/>
                      <a:pt x="3098" y="4389"/>
                    </a:cubicBezTo>
                    <a:lnTo>
                      <a:pt x="3442" y="3913"/>
                    </a:lnTo>
                    <a:lnTo>
                      <a:pt x="4365" y="5729"/>
                    </a:lnTo>
                    <a:lnTo>
                      <a:pt x="3928" y="56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F4E01A2F-632B-4448-8E89-9CF4EC505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600" y="681038"/>
                <a:ext cx="598488" cy="598488"/>
              </a:xfrm>
              <a:custGeom>
                <a:avLst/>
                <a:gdLst>
                  <a:gd name="T0" fmla="*/ 2624 w 3194"/>
                  <a:gd name="T1" fmla="*/ 374 h 3195"/>
                  <a:gd name="T2" fmla="*/ 2492 w 3194"/>
                  <a:gd name="T3" fmla="*/ 386 h 3195"/>
                  <a:gd name="T4" fmla="*/ 2503 w 3194"/>
                  <a:gd name="T5" fmla="*/ 518 h 3195"/>
                  <a:gd name="T6" fmla="*/ 3006 w 3194"/>
                  <a:gd name="T7" fmla="*/ 1598 h 3195"/>
                  <a:gd name="T8" fmla="*/ 1597 w 3194"/>
                  <a:gd name="T9" fmla="*/ 3007 h 3195"/>
                  <a:gd name="T10" fmla="*/ 188 w 3194"/>
                  <a:gd name="T11" fmla="*/ 1598 h 3195"/>
                  <a:gd name="T12" fmla="*/ 1597 w 3194"/>
                  <a:gd name="T13" fmla="*/ 188 h 3195"/>
                  <a:gd name="T14" fmla="*/ 2163 w 3194"/>
                  <a:gd name="T15" fmla="*/ 306 h 3195"/>
                  <a:gd name="T16" fmla="*/ 2287 w 3194"/>
                  <a:gd name="T17" fmla="*/ 258 h 3195"/>
                  <a:gd name="T18" fmla="*/ 2238 w 3194"/>
                  <a:gd name="T19" fmla="*/ 134 h 3195"/>
                  <a:gd name="T20" fmla="*/ 1597 w 3194"/>
                  <a:gd name="T21" fmla="*/ 0 h 3195"/>
                  <a:gd name="T22" fmla="*/ 0 w 3194"/>
                  <a:gd name="T23" fmla="*/ 1597 h 3195"/>
                  <a:gd name="T24" fmla="*/ 1597 w 3194"/>
                  <a:gd name="T25" fmla="*/ 3195 h 3195"/>
                  <a:gd name="T26" fmla="*/ 3194 w 3194"/>
                  <a:gd name="T27" fmla="*/ 1598 h 3195"/>
                  <a:gd name="T28" fmla="*/ 2624 w 3194"/>
                  <a:gd name="T29" fmla="*/ 374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94" h="3195">
                    <a:moveTo>
                      <a:pt x="2624" y="374"/>
                    </a:moveTo>
                    <a:cubicBezTo>
                      <a:pt x="2584" y="341"/>
                      <a:pt x="2525" y="346"/>
                      <a:pt x="2492" y="386"/>
                    </a:cubicBezTo>
                    <a:cubicBezTo>
                      <a:pt x="2458" y="425"/>
                      <a:pt x="2463" y="485"/>
                      <a:pt x="2503" y="518"/>
                    </a:cubicBezTo>
                    <a:cubicBezTo>
                      <a:pt x="2823" y="787"/>
                      <a:pt x="3006" y="1180"/>
                      <a:pt x="3006" y="1598"/>
                    </a:cubicBezTo>
                    <a:cubicBezTo>
                      <a:pt x="3006" y="2375"/>
                      <a:pt x="2374" y="3007"/>
                      <a:pt x="1597" y="3007"/>
                    </a:cubicBezTo>
                    <a:cubicBezTo>
                      <a:pt x="820" y="3007"/>
                      <a:pt x="188" y="2375"/>
                      <a:pt x="188" y="1598"/>
                    </a:cubicBezTo>
                    <a:cubicBezTo>
                      <a:pt x="188" y="820"/>
                      <a:pt x="820" y="188"/>
                      <a:pt x="1597" y="188"/>
                    </a:cubicBezTo>
                    <a:cubicBezTo>
                      <a:pt x="1794" y="188"/>
                      <a:pt x="1984" y="228"/>
                      <a:pt x="2163" y="306"/>
                    </a:cubicBezTo>
                    <a:cubicBezTo>
                      <a:pt x="2210" y="327"/>
                      <a:pt x="2266" y="306"/>
                      <a:pt x="2287" y="258"/>
                    </a:cubicBezTo>
                    <a:cubicBezTo>
                      <a:pt x="2307" y="211"/>
                      <a:pt x="2286" y="155"/>
                      <a:pt x="2238" y="134"/>
                    </a:cubicBezTo>
                    <a:cubicBezTo>
                      <a:pt x="2036" y="45"/>
                      <a:pt x="1820" y="0"/>
                      <a:pt x="1597" y="0"/>
                    </a:cubicBezTo>
                    <a:cubicBezTo>
                      <a:pt x="716" y="0"/>
                      <a:pt x="0" y="717"/>
                      <a:pt x="0" y="1597"/>
                    </a:cubicBezTo>
                    <a:cubicBezTo>
                      <a:pt x="0" y="2478"/>
                      <a:pt x="716" y="3195"/>
                      <a:pt x="1597" y="3195"/>
                    </a:cubicBezTo>
                    <a:cubicBezTo>
                      <a:pt x="2478" y="3195"/>
                      <a:pt x="3194" y="2478"/>
                      <a:pt x="3194" y="1598"/>
                    </a:cubicBezTo>
                    <a:cubicBezTo>
                      <a:pt x="3194" y="1125"/>
                      <a:pt x="2986" y="679"/>
                      <a:pt x="2624" y="3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1CDB732F-F22D-495A-A84F-44F9FDB8E7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138" y="857250"/>
                <a:ext cx="379414" cy="293690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0 h 1570"/>
                  <a:gd name="T22" fmla="*/ 1013 w 2026"/>
                  <a:gd name="T23" fmla="*/ 1363 h 1570"/>
                  <a:gd name="T24" fmla="*/ 383 w 2026"/>
                  <a:gd name="T25" fmla="*/ 810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0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0"/>
                      <a:pt x="56" y="718"/>
                      <a:pt x="240" y="933"/>
                    </a:cubicBezTo>
                    <a:cubicBezTo>
                      <a:pt x="596" y="1347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7"/>
                      <a:pt x="1786" y="933"/>
                    </a:cubicBezTo>
                    <a:cubicBezTo>
                      <a:pt x="1970" y="718"/>
                      <a:pt x="2026" y="480"/>
                      <a:pt x="1940" y="282"/>
                    </a:cubicBezTo>
                    <a:close/>
                    <a:moveTo>
                      <a:pt x="1643" y="810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0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1" y="200"/>
                      <a:pt x="499" y="196"/>
                    </a:cubicBezTo>
                    <a:cubicBezTo>
                      <a:pt x="503" y="196"/>
                      <a:pt x="507" y="196"/>
                      <a:pt x="512" y="196"/>
                    </a:cubicBezTo>
                    <a:cubicBezTo>
                      <a:pt x="669" y="196"/>
                      <a:pt x="821" y="311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5" y="200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B42F519-264C-4633-91AC-670CB84F8614}"/>
                </a:ext>
              </a:extLst>
            </p:cNvPr>
            <p:cNvGrpSpPr/>
            <p:nvPr/>
          </p:nvGrpSpPr>
          <p:grpSpPr>
            <a:xfrm>
              <a:off x="3214329" y="4085011"/>
              <a:ext cx="295882" cy="497529"/>
              <a:chOff x="1897063" y="644525"/>
              <a:chExt cx="712788" cy="1198563"/>
            </a:xfrm>
            <a:solidFill>
              <a:schemeClr val="bg1"/>
            </a:solidFill>
          </p:grpSpPr>
          <p:sp>
            <p:nvSpPr>
              <p:cNvPr id="35" name="Oval 11">
                <a:extLst>
                  <a:ext uri="{FF2B5EF4-FFF2-40B4-BE49-F238E27FC236}">
                    <a16:creationId xmlns:a16="http://schemas.microsoft.com/office/drawing/2014/main" id="{1ED2A96F-D5CC-4E69-86DB-BFF488BD9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201" y="700088"/>
                <a:ext cx="36513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12">
                <a:extLst>
                  <a:ext uri="{FF2B5EF4-FFF2-40B4-BE49-F238E27FC236}">
                    <a16:creationId xmlns:a16="http://schemas.microsoft.com/office/drawing/2014/main" id="{5C8A1666-50D5-4FBB-8EBC-19E0CBCB7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8863" y="700088"/>
                <a:ext cx="34925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13">
                <a:extLst>
                  <a:ext uri="{FF2B5EF4-FFF2-40B4-BE49-F238E27FC236}">
                    <a16:creationId xmlns:a16="http://schemas.microsoft.com/office/drawing/2014/main" id="{F85D4D2C-12B0-47E2-84ED-34AFB448E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6" y="700088"/>
                <a:ext cx="34925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9FB4F5B7-236F-4917-B4C2-E68A8AF08D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7063" y="644525"/>
                <a:ext cx="712788" cy="1198563"/>
              </a:xfrm>
              <a:custGeom>
                <a:avLst/>
                <a:gdLst>
                  <a:gd name="T0" fmla="*/ 3701 w 3794"/>
                  <a:gd name="T1" fmla="*/ 3958 h 6400"/>
                  <a:gd name="T2" fmla="*/ 3794 w 3794"/>
                  <a:gd name="T3" fmla="*/ 3864 h 6400"/>
                  <a:gd name="T4" fmla="*/ 3794 w 3794"/>
                  <a:gd name="T5" fmla="*/ 395 h 6400"/>
                  <a:gd name="T6" fmla="*/ 3400 w 3794"/>
                  <a:gd name="T7" fmla="*/ 0 h 6400"/>
                  <a:gd name="T8" fmla="*/ 394 w 3794"/>
                  <a:gd name="T9" fmla="*/ 0 h 6400"/>
                  <a:gd name="T10" fmla="*/ 0 w 3794"/>
                  <a:gd name="T11" fmla="*/ 395 h 6400"/>
                  <a:gd name="T12" fmla="*/ 0 w 3794"/>
                  <a:gd name="T13" fmla="*/ 6005 h 6400"/>
                  <a:gd name="T14" fmla="*/ 394 w 3794"/>
                  <a:gd name="T15" fmla="*/ 6400 h 6400"/>
                  <a:gd name="T16" fmla="*/ 3400 w 3794"/>
                  <a:gd name="T17" fmla="*/ 6400 h 6400"/>
                  <a:gd name="T18" fmla="*/ 3794 w 3794"/>
                  <a:gd name="T19" fmla="*/ 6005 h 6400"/>
                  <a:gd name="T20" fmla="*/ 3794 w 3794"/>
                  <a:gd name="T21" fmla="*/ 4302 h 6400"/>
                  <a:gd name="T22" fmla="*/ 3701 w 3794"/>
                  <a:gd name="T23" fmla="*/ 4208 h 6400"/>
                  <a:gd name="T24" fmla="*/ 3607 w 3794"/>
                  <a:gd name="T25" fmla="*/ 4302 h 6400"/>
                  <a:gd name="T26" fmla="*/ 3607 w 3794"/>
                  <a:gd name="T27" fmla="*/ 5611 h 6400"/>
                  <a:gd name="T28" fmla="*/ 187 w 3794"/>
                  <a:gd name="T29" fmla="*/ 5611 h 6400"/>
                  <a:gd name="T30" fmla="*/ 187 w 3794"/>
                  <a:gd name="T31" fmla="*/ 789 h 6400"/>
                  <a:gd name="T32" fmla="*/ 3607 w 3794"/>
                  <a:gd name="T33" fmla="*/ 789 h 6400"/>
                  <a:gd name="T34" fmla="*/ 3607 w 3794"/>
                  <a:gd name="T35" fmla="*/ 3864 h 6400"/>
                  <a:gd name="T36" fmla="*/ 3701 w 3794"/>
                  <a:gd name="T37" fmla="*/ 3958 h 6400"/>
                  <a:gd name="T38" fmla="*/ 3607 w 3794"/>
                  <a:gd name="T39" fmla="*/ 5799 h 6400"/>
                  <a:gd name="T40" fmla="*/ 3607 w 3794"/>
                  <a:gd name="T41" fmla="*/ 6005 h 6400"/>
                  <a:gd name="T42" fmla="*/ 3400 w 3794"/>
                  <a:gd name="T43" fmla="*/ 6212 h 6400"/>
                  <a:gd name="T44" fmla="*/ 394 w 3794"/>
                  <a:gd name="T45" fmla="*/ 6212 h 6400"/>
                  <a:gd name="T46" fmla="*/ 187 w 3794"/>
                  <a:gd name="T47" fmla="*/ 6005 h 6400"/>
                  <a:gd name="T48" fmla="*/ 187 w 3794"/>
                  <a:gd name="T49" fmla="*/ 5799 h 6400"/>
                  <a:gd name="T50" fmla="*/ 3607 w 3794"/>
                  <a:gd name="T51" fmla="*/ 5799 h 6400"/>
                  <a:gd name="T52" fmla="*/ 187 w 3794"/>
                  <a:gd name="T53" fmla="*/ 601 h 6400"/>
                  <a:gd name="T54" fmla="*/ 187 w 3794"/>
                  <a:gd name="T55" fmla="*/ 395 h 6400"/>
                  <a:gd name="T56" fmla="*/ 394 w 3794"/>
                  <a:gd name="T57" fmla="*/ 188 h 6400"/>
                  <a:gd name="T58" fmla="*/ 3400 w 3794"/>
                  <a:gd name="T59" fmla="*/ 188 h 6400"/>
                  <a:gd name="T60" fmla="*/ 3607 w 3794"/>
                  <a:gd name="T61" fmla="*/ 395 h 6400"/>
                  <a:gd name="T62" fmla="*/ 3607 w 3794"/>
                  <a:gd name="T63" fmla="*/ 601 h 6400"/>
                  <a:gd name="T64" fmla="*/ 187 w 3794"/>
                  <a:gd name="T65" fmla="*/ 601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94" h="6400">
                    <a:moveTo>
                      <a:pt x="3701" y="3958"/>
                    </a:moveTo>
                    <a:cubicBezTo>
                      <a:pt x="3752" y="3958"/>
                      <a:pt x="3794" y="3916"/>
                      <a:pt x="3794" y="3864"/>
                    </a:cubicBezTo>
                    <a:lnTo>
                      <a:pt x="3794" y="395"/>
                    </a:lnTo>
                    <a:cubicBezTo>
                      <a:pt x="3794" y="177"/>
                      <a:pt x="3617" y="0"/>
                      <a:pt x="3400" y="0"/>
                    </a:cubicBezTo>
                    <a:lnTo>
                      <a:pt x="394" y="0"/>
                    </a:lnTo>
                    <a:cubicBezTo>
                      <a:pt x="177" y="0"/>
                      <a:pt x="0" y="177"/>
                      <a:pt x="0" y="395"/>
                    </a:cubicBezTo>
                    <a:lnTo>
                      <a:pt x="0" y="6005"/>
                    </a:lnTo>
                    <a:cubicBezTo>
                      <a:pt x="0" y="6223"/>
                      <a:pt x="177" y="6400"/>
                      <a:pt x="394" y="6400"/>
                    </a:cubicBezTo>
                    <a:lnTo>
                      <a:pt x="3400" y="6400"/>
                    </a:lnTo>
                    <a:cubicBezTo>
                      <a:pt x="3617" y="6400"/>
                      <a:pt x="3794" y="6223"/>
                      <a:pt x="3794" y="6005"/>
                    </a:cubicBezTo>
                    <a:lnTo>
                      <a:pt x="3794" y="4302"/>
                    </a:lnTo>
                    <a:cubicBezTo>
                      <a:pt x="3794" y="4250"/>
                      <a:pt x="3752" y="4208"/>
                      <a:pt x="3701" y="4208"/>
                    </a:cubicBezTo>
                    <a:cubicBezTo>
                      <a:pt x="3649" y="4208"/>
                      <a:pt x="3607" y="4250"/>
                      <a:pt x="3607" y="4302"/>
                    </a:cubicBezTo>
                    <a:lnTo>
                      <a:pt x="3607" y="5611"/>
                    </a:lnTo>
                    <a:lnTo>
                      <a:pt x="187" y="5611"/>
                    </a:lnTo>
                    <a:lnTo>
                      <a:pt x="187" y="789"/>
                    </a:lnTo>
                    <a:lnTo>
                      <a:pt x="3607" y="789"/>
                    </a:lnTo>
                    <a:lnTo>
                      <a:pt x="3607" y="3864"/>
                    </a:lnTo>
                    <a:cubicBezTo>
                      <a:pt x="3607" y="3916"/>
                      <a:pt x="3649" y="3958"/>
                      <a:pt x="3701" y="3958"/>
                    </a:cubicBezTo>
                    <a:close/>
                    <a:moveTo>
                      <a:pt x="3607" y="5799"/>
                    </a:moveTo>
                    <a:lnTo>
                      <a:pt x="3607" y="6005"/>
                    </a:lnTo>
                    <a:cubicBezTo>
                      <a:pt x="3607" y="6119"/>
                      <a:pt x="3514" y="6212"/>
                      <a:pt x="3400" y="6212"/>
                    </a:cubicBezTo>
                    <a:lnTo>
                      <a:pt x="394" y="6212"/>
                    </a:lnTo>
                    <a:cubicBezTo>
                      <a:pt x="280" y="6212"/>
                      <a:pt x="187" y="6119"/>
                      <a:pt x="187" y="6005"/>
                    </a:cubicBezTo>
                    <a:lnTo>
                      <a:pt x="187" y="5799"/>
                    </a:lnTo>
                    <a:lnTo>
                      <a:pt x="3607" y="5799"/>
                    </a:lnTo>
                    <a:close/>
                    <a:moveTo>
                      <a:pt x="187" y="601"/>
                    </a:moveTo>
                    <a:lnTo>
                      <a:pt x="187" y="395"/>
                    </a:lnTo>
                    <a:cubicBezTo>
                      <a:pt x="187" y="281"/>
                      <a:pt x="280" y="188"/>
                      <a:pt x="394" y="188"/>
                    </a:cubicBezTo>
                    <a:lnTo>
                      <a:pt x="3400" y="188"/>
                    </a:lnTo>
                    <a:cubicBezTo>
                      <a:pt x="3514" y="188"/>
                      <a:pt x="3607" y="281"/>
                      <a:pt x="3607" y="395"/>
                    </a:cubicBezTo>
                    <a:lnTo>
                      <a:pt x="3607" y="601"/>
                    </a:lnTo>
                    <a:lnTo>
                      <a:pt x="187" y="60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4834BEE8-8EDE-4FAC-BF97-F996925D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688" y="1752600"/>
                <a:ext cx="109538" cy="34925"/>
              </a:xfrm>
              <a:custGeom>
                <a:avLst/>
                <a:gdLst>
                  <a:gd name="T0" fmla="*/ 494 w 588"/>
                  <a:gd name="T1" fmla="*/ 0 h 187"/>
                  <a:gd name="T2" fmla="*/ 94 w 588"/>
                  <a:gd name="T3" fmla="*/ 0 h 187"/>
                  <a:gd name="T4" fmla="*/ 0 w 588"/>
                  <a:gd name="T5" fmla="*/ 93 h 187"/>
                  <a:gd name="T6" fmla="*/ 94 w 588"/>
                  <a:gd name="T7" fmla="*/ 187 h 187"/>
                  <a:gd name="T8" fmla="*/ 494 w 588"/>
                  <a:gd name="T9" fmla="*/ 187 h 187"/>
                  <a:gd name="T10" fmla="*/ 588 w 588"/>
                  <a:gd name="T11" fmla="*/ 93 h 187"/>
                  <a:gd name="T12" fmla="*/ 494 w 58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8" h="187">
                    <a:moveTo>
                      <a:pt x="494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7"/>
                      <a:pt x="94" y="187"/>
                    </a:cubicBezTo>
                    <a:lnTo>
                      <a:pt x="494" y="187"/>
                    </a:lnTo>
                    <a:cubicBezTo>
                      <a:pt x="546" y="187"/>
                      <a:pt x="588" y="145"/>
                      <a:pt x="588" y="93"/>
                    </a:cubicBezTo>
                    <a:cubicBezTo>
                      <a:pt x="588" y="42"/>
                      <a:pt x="546" y="0"/>
                      <a:pt x="49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Oval 16">
                <a:extLst>
                  <a:ext uri="{FF2B5EF4-FFF2-40B4-BE49-F238E27FC236}">
                    <a16:creationId xmlns:a16="http://schemas.microsoft.com/office/drawing/2014/main" id="{CE35E75F-5552-4F30-AB63-F13D9D74A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201" y="700088"/>
                <a:ext cx="36513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Oval 17">
                <a:extLst>
                  <a:ext uri="{FF2B5EF4-FFF2-40B4-BE49-F238E27FC236}">
                    <a16:creationId xmlns:a16="http://schemas.microsoft.com/office/drawing/2014/main" id="{0574F349-41B8-4E8A-87C6-478DF4BC6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8863" y="700088"/>
                <a:ext cx="34925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Oval 18">
                <a:extLst>
                  <a:ext uri="{FF2B5EF4-FFF2-40B4-BE49-F238E27FC236}">
                    <a16:creationId xmlns:a16="http://schemas.microsoft.com/office/drawing/2014/main" id="{DE79689E-6403-4504-A991-BA86D0CB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6" y="700088"/>
                <a:ext cx="34925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8D01FD7B-EE0A-4014-BB9D-957F1A328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0726" y="944563"/>
                <a:ext cx="525463" cy="523875"/>
              </a:xfrm>
              <a:custGeom>
                <a:avLst/>
                <a:gdLst>
                  <a:gd name="T0" fmla="*/ 1396 w 2792"/>
                  <a:gd name="T1" fmla="*/ 0 h 2793"/>
                  <a:gd name="T2" fmla="*/ 0 w 2792"/>
                  <a:gd name="T3" fmla="*/ 1397 h 2793"/>
                  <a:gd name="T4" fmla="*/ 1396 w 2792"/>
                  <a:gd name="T5" fmla="*/ 2793 h 2793"/>
                  <a:gd name="T6" fmla="*/ 2792 w 2792"/>
                  <a:gd name="T7" fmla="*/ 1397 h 2793"/>
                  <a:gd name="T8" fmla="*/ 1396 w 2792"/>
                  <a:gd name="T9" fmla="*/ 0 h 2793"/>
                  <a:gd name="T10" fmla="*/ 1396 w 2792"/>
                  <a:gd name="T11" fmla="*/ 2605 h 2793"/>
                  <a:gd name="T12" fmla="*/ 187 w 2792"/>
                  <a:gd name="T13" fmla="*/ 1397 h 2793"/>
                  <a:gd name="T14" fmla="*/ 1396 w 2792"/>
                  <a:gd name="T15" fmla="*/ 188 h 2793"/>
                  <a:gd name="T16" fmla="*/ 2605 w 2792"/>
                  <a:gd name="T17" fmla="*/ 1397 h 2793"/>
                  <a:gd name="T18" fmla="*/ 1396 w 2792"/>
                  <a:gd name="T19" fmla="*/ 2605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92" h="2793">
                    <a:moveTo>
                      <a:pt x="1396" y="0"/>
                    </a:moveTo>
                    <a:cubicBezTo>
                      <a:pt x="626" y="0"/>
                      <a:pt x="0" y="627"/>
                      <a:pt x="0" y="1397"/>
                    </a:cubicBezTo>
                    <a:cubicBezTo>
                      <a:pt x="0" y="2167"/>
                      <a:pt x="626" y="2793"/>
                      <a:pt x="1396" y="2793"/>
                    </a:cubicBezTo>
                    <a:cubicBezTo>
                      <a:pt x="2166" y="2793"/>
                      <a:pt x="2792" y="2167"/>
                      <a:pt x="2792" y="1397"/>
                    </a:cubicBezTo>
                    <a:cubicBezTo>
                      <a:pt x="2792" y="627"/>
                      <a:pt x="2166" y="0"/>
                      <a:pt x="1396" y="0"/>
                    </a:cubicBezTo>
                    <a:close/>
                    <a:moveTo>
                      <a:pt x="1396" y="2605"/>
                    </a:moveTo>
                    <a:cubicBezTo>
                      <a:pt x="730" y="2605"/>
                      <a:pt x="187" y="2063"/>
                      <a:pt x="187" y="1397"/>
                    </a:cubicBezTo>
                    <a:cubicBezTo>
                      <a:pt x="187" y="730"/>
                      <a:pt x="730" y="188"/>
                      <a:pt x="1396" y="188"/>
                    </a:cubicBezTo>
                    <a:cubicBezTo>
                      <a:pt x="2062" y="188"/>
                      <a:pt x="2605" y="730"/>
                      <a:pt x="2605" y="1397"/>
                    </a:cubicBezTo>
                    <a:cubicBezTo>
                      <a:pt x="2605" y="2063"/>
                      <a:pt x="2062" y="2605"/>
                      <a:pt x="1396" y="26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527C85E0-C344-451D-A103-992A5FA887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41538" y="1033463"/>
                <a:ext cx="282575" cy="344488"/>
              </a:xfrm>
              <a:custGeom>
                <a:avLst/>
                <a:gdLst>
                  <a:gd name="T0" fmla="*/ 1446 w 1504"/>
                  <a:gd name="T1" fmla="*/ 840 h 1839"/>
                  <a:gd name="T2" fmla="*/ 143 w 1504"/>
                  <a:gd name="T3" fmla="*/ 38 h 1839"/>
                  <a:gd name="T4" fmla="*/ 0 w 1504"/>
                  <a:gd name="T5" fmla="*/ 118 h 1839"/>
                  <a:gd name="T6" fmla="*/ 0 w 1504"/>
                  <a:gd name="T7" fmla="*/ 1721 h 1839"/>
                  <a:gd name="T8" fmla="*/ 143 w 1504"/>
                  <a:gd name="T9" fmla="*/ 1801 h 1839"/>
                  <a:gd name="T10" fmla="*/ 1446 w 1504"/>
                  <a:gd name="T11" fmla="*/ 1000 h 1839"/>
                  <a:gd name="T12" fmla="*/ 1446 w 1504"/>
                  <a:gd name="T13" fmla="*/ 840 h 1839"/>
                  <a:gd name="T14" fmla="*/ 188 w 1504"/>
                  <a:gd name="T15" fmla="*/ 1553 h 1839"/>
                  <a:gd name="T16" fmla="*/ 188 w 1504"/>
                  <a:gd name="T17" fmla="*/ 286 h 1839"/>
                  <a:gd name="T18" fmla="*/ 1217 w 1504"/>
                  <a:gd name="T19" fmla="*/ 920 h 1839"/>
                  <a:gd name="T20" fmla="*/ 188 w 1504"/>
                  <a:gd name="T21" fmla="*/ 1553 h 1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4" h="1839">
                    <a:moveTo>
                      <a:pt x="1446" y="840"/>
                    </a:moveTo>
                    <a:lnTo>
                      <a:pt x="143" y="38"/>
                    </a:lnTo>
                    <a:cubicBezTo>
                      <a:pt x="82" y="0"/>
                      <a:pt x="0" y="46"/>
                      <a:pt x="0" y="118"/>
                    </a:cubicBezTo>
                    <a:lnTo>
                      <a:pt x="0" y="1721"/>
                    </a:lnTo>
                    <a:cubicBezTo>
                      <a:pt x="0" y="1793"/>
                      <a:pt x="82" y="1839"/>
                      <a:pt x="143" y="1801"/>
                    </a:cubicBezTo>
                    <a:lnTo>
                      <a:pt x="1446" y="1000"/>
                    </a:lnTo>
                    <a:cubicBezTo>
                      <a:pt x="1504" y="964"/>
                      <a:pt x="1504" y="876"/>
                      <a:pt x="1446" y="840"/>
                    </a:cubicBezTo>
                    <a:close/>
                    <a:moveTo>
                      <a:pt x="188" y="1553"/>
                    </a:moveTo>
                    <a:lnTo>
                      <a:pt x="188" y="286"/>
                    </a:lnTo>
                    <a:lnTo>
                      <a:pt x="1217" y="920"/>
                    </a:lnTo>
                    <a:lnTo>
                      <a:pt x="188" y="155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21">
                <a:extLst>
                  <a:ext uri="{FF2B5EF4-FFF2-40B4-BE49-F238E27FC236}">
                    <a16:creationId xmlns:a16="http://schemas.microsoft.com/office/drawing/2014/main" id="{269048CD-2CA5-4474-ACF1-C440D4078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876" y="1508125"/>
                <a:ext cx="430213" cy="109538"/>
              </a:xfrm>
              <a:custGeom>
                <a:avLst/>
                <a:gdLst>
                  <a:gd name="T0" fmla="*/ 2198 w 2292"/>
                  <a:gd name="T1" fmla="*/ 200 h 589"/>
                  <a:gd name="T2" fmla="*/ 589 w 2292"/>
                  <a:gd name="T3" fmla="*/ 200 h 589"/>
                  <a:gd name="T4" fmla="*/ 589 w 2292"/>
                  <a:gd name="T5" fmla="*/ 94 h 589"/>
                  <a:gd name="T6" fmla="*/ 495 w 2292"/>
                  <a:gd name="T7" fmla="*/ 0 h 589"/>
                  <a:gd name="T8" fmla="*/ 401 w 2292"/>
                  <a:gd name="T9" fmla="*/ 94 h 589"/>
                  <a:gd name="T10" fmla="*/ 401 w 2292"/>
                  <a:gd name="T11" fmla="*/ 200 h 589"/>
                  <a:gd name="T12" fmla="*/ 94 w 2292"/>
                  <a:gd name="T13" fmla="*/ 200 h 589"/>
                  <a:gd name="T14" fmla="*/ 0 w 2292"/>
                  <a:gd name="T15" fmla="*/ 294 h 589"/>
                  <a:gd name="T16" fmla="*/ 94 w 2292"/>
                  <a:gd name="T17" fmla="*/ 388 h 589"/>
                  <a:gd name="T18" fmla="*/ 401 w 2292"/>
                  <a:gd name="T19" fmla="*/ 388 h 589"/>
                  <a:gd name="T20" fmla="*/ 401 w 2292"/>
                  <a:gd name="T21" fmla="*/ 495 h 589"/>
                  <a:gd name="T22" fmla="*/ 495 w 2292"/>
                  <a:gd name="T23" fmla="*/ 589 h 589"/>
                  <a:gd name="T24" fmla="*/ 589 w 2292"/>
                  <a:gd name="T25" fmla="*/ 495 h 589"/>
                  <a:gd name="T26" fmla="*/ 589 w 2292"/>
                  <a:gd name="T27" fmla="*/ 388 h 589"/>
                  <a:gd name="T28" fmla="*/ 2198 w 2292"/>
                  <a:gd name="T29" fmla="*/ 388 h 589"/>
                  <a:gd name="T30" fmla="*/ 2292 w 2292"/>
                  <a:gd name="T31" fmla="*/ 294 h 589"/>
                  <a:gd name="T32" fmla="*/ 2198 w 2292"/>
                  <a:gd name="T33" fmla="*/ 200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92" h="589">
                    <a:moveTo>
                      <a:pt x="2198" y="200"/>
                    </a:moveTo>
                    <a:lnTo>
                      <a:pt x="589" y="200"/>
                    </a:lnTo>
                    <a:lnTo>
                      <a:pt x="589" y="94"/>
                    </a:lnTo>
                    <a:cubicBezTo>
                      <a:pt x="589" y="42"/>
                      <a:pt x="547" y="0"/>
                      <a:pt x="495" y="0"/>
                    </a:cubicBezTo>
                    <a:cubicBezTo>
                      <a:pt x="443" y="0"/>
                      <a:pt x="401" y="42"/>
                      <a:pt x="401" y="94"/>
                    </a:cubicBezTo>
                    <a:lnTo>
                      <a:pt x="401" y="200"/>
                    </a:lnTo>
                    <a:lnTo>
                      <a:pt x="94" y="200"/>
                    </a:lnTo>
                    <a:cubicBezTo>
                      <a:pt x="42" y="200"/>
                      <a:pt x="0" y="242"/>
                      <a:pt x="0" y="294"/>
                    </a:cubicBezTo>
                    <a:cubicBezTo>
                      <a:pt x="0" y="346"/>
                      <a:pt x="42" y="388"/>
                      <a:pt x="94" y="388"/>
                    </a:cubicBezTo>
                    <a:lnTo>
                      <a:pt x="401" y="388"/>
                    </a:lnTo>
                    <a:lnTo>
                      <a:pt x="401" y="495"/>
                    </a:lnTo>
                    <a:cubicBezTo>
                      <a:pt x="401" y="547"/>
                      <a:pt x="443" y="589"/>
                      <a:pt x="495" y="589"/>
                    </a:cubicBezTo>
                    <a:cubicBezTo>
                      <a:pt x="547" y="589"/>
                      <a:pt x="589" y="547"/>
                      <a:pt x="589" y="495"/>
                    </a:cubicBezTo>
                    <a:lnTo>
                      <a:pt x="589" y="388"/>
                    </a:lnTo>
                    <a:lnTo>
                      <a:pt x="2198" y="388"/>
                    </a:lnTo>
                    <a:cubicBezTo>
                      <a:pt x="2250" y="388"/>
                      <a:pt x="2292" y="346"/>
                      <a:pt x="2292" y="294"/>
                    </a:cubicBezTo>
                    <a:cubicBezTo>
                      <a:pt x="2292" y="242"/>
                      <a:pt x="2250" y="200"/>
                      <a:pt x="2198" y="2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CBD9F65-B6A0-4631-B074-83F8F091A1CD}"/>
                </a:ext>
              </a:extLst>
            </p:cNvPr>
            <p:cNvGrpSpPr/>
            <p:nvPr/>
          </p:nvGrpSpPr>
          <p:grpSpPr>
            <a:xfrm>
              <a:off x="8519103" y="2033234"/>
              <a:ext cx="451401" cy="497529"/>
              <a:chOff x="5168900" y="568325"/>
              <a:chExt cx="1087438" cy="1198563"/>
            </a:xfrm>
            <a:solidFill>
              <a:schemeClr val="bg1"/>
            </a:solidFill>
          </p:grpSpPr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FA0C3CF3-15FF-45DF-AB9E-3F8C52CFA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68900" y="568325"/>
                <a:ext cx="1087438" cy="1198563"/>
              </a:xfrm>
              <a:custGeom>
                <a:avLst/>
                <a:gdLst>
                  <a:gd name="T0" fmla="*/ 5798 w 5798"/>
                  <a:gd name="T1" fmla="*/ 495 h 6400"/>
                  <a:gd name="T2" fmla="*/ 2805 w 5798"/>
                  <a:gd name="T3" fmla="*/ 495 h 6400"/>
                  <a:gd name="T4" fmla="*/ 578 w 5798"/>
                  <a:gd name="T5" fmla="*/ 3807 h 6400"/>
                  <a:gd name="T6" fmla="*/ 0 w 5798"/>
                  <a:gd name="T7" fmla="*/ 5905 h 6400"/>
                  <a:gd name="T8" fmla="*/ 2993 w 5798"/>
                  <a:gd name="T9" fmla="*/ 5905 h 6400"/>
                  <a:gd name="T10" fmla="*/ 5220 w 5798"/>
                  <a:gd name="T11" fmla="*/ 2593 h 6400"/>
                  <a:gd name="T12" fmla="*/ 5798 w 5798"/>
                  <a:gd name="T13" fmla="*/ 1356 h 6400"/>
                  <a:gd name="T14" fmla="*/ 5611 w 5798"/>
                  <a:gd name="T15" fmla="*/ 2098 h 6400"/>
                  <a:gd name="T16" fmla="*/ 4346 w 5798"/>
                  <a:gd name="T17" fmla="*/ 2423 h 6400"/>
                  <a:gd name="T18" fmla="*/ 3600 w 5798"/>
                  <a:gd name="T19" fmla="*/ 2405 h 6400"/>
                  <a:gd name="T20" fmla="*/ 2993 w 5798"/>
                  <a:gd name="T21" fmla="*/ 495 h 6400"/>
                  <a:gd name="T22" fmla="*/ 5611 w 5798"/>
                  <a:gd name="T23" fmla="*/ 495 h 6400"/>
                  <a:gd name="T24" fmla="*/ 2805 w 5798"/>
                  <a:gd name="T25" fmla="*/ 1025 h 6400"/>
                  <a:gd name="T26" fmla="*/ 2493 w 5798"/>
                  <a:gd name="T27" fmla="*/ 1598 h 6400"/>
                  <a:gd name="T28" fmla="*/ 2224 w 5798"/>
                  <a:gd name="T29" fmla="*/ 1904 h 6400"/>
                  <a:gd name="T30" fmla="*/ 1391 w 5798"/>
                  <a:gd name="T31" fmla="*/ 3106 h 6400"/>
                  <a:gd name="T32" fmla="*/ 2104 w 5798"/>
                  <a:gd name="T33" fmla="*/ 3106 h 6400"/>
                  <a:gd name="T34" fmla="*/ 1438 w 5798"/>
                  <a:gd name="T35" fmla="*/ 3753 h 6400"/>
                  <a:gd name="T36" fmla="*/ 1961 w 5798"/>
                  <a:gd name="T37" fmla="*/ 1199 h 6400"/>
                  <a:gd name="T38" fmla="*/ 1110 w 5798"/>
                  <a:gd name="T39" fmla="*/ 1904 h 6400"/>
                  <a:gd name="T40" fmla="*/ 995 w 5798"/>
                  <a:gd name="T41" fmla="*/ 2092 h 6400"/>
                  <a:gd name="T42" fmla="*/ 691 w 5798"/>
                  <a:gd name="T43" fmla="*/ 3106 h 6400"/>
                  <a:gd name="T44" fmla="*/ 1257 w 5798"/>
                  <a:gd name="T45" fmla="*/ 3807 h 6400"/>
                  <a:gd name="T46" fmla="*/ 1203 w 5798"/>
                  <a:gd name="T47" fmla="*/ 3294 h 6400"/>
                  <a:gd name="T48" fmla="*/ 494 w 5798"/>
                  <a:gd name="T49" fmla="*/ 6212 h 6400"/>
                  <a:gd name="T50" fmla="*/ 494 w 5798"/>
                  <a:gd name="T51" fmla="*/ 3995 h 6400"/>
                  <a:gd name="T52" fmla="*/ 2104 w 5798"/>
                  <a:gd name="T53" fmla="*/ 3488 h 6400"/>
                  <a:gd name="T54" fmla="*/ 2498 w 5798"/>
                  <a:gd name="T55" fmla="*/ 3995 h 6400"/>
                  <a:gd name="T56" fmla="*/ 2498 w 5798"/>
                  <a:gd name="T57" fmla="*/ 3807 h 6400"/>
                  <a:gd name="T58" fmla="*/ 2291 w 5798"/>
                  <a:gd name="T59" fmla="*/ 3294 h 6400"/>
                  <a:gd name="T60" fmla="*/ 2993 w 5798"/>
                  <a:gd name="T61" fmla="*/ 4308 h 6400"/>
                  <a:gd name="T62" fmla="*/ 2993 w 5798"/>
                  <a:gd name="T63" fmla="*/ 5375 h 6400"/>
                  <a:gd name="T64" fmla="*/ 3305 w 5798"/>
                  <a:gd name="T65" fmla="*/ 4802 h 6400"/>
                  <a:gd name="T66" fmla="*/ 4110 w 5798"/>
                  <a:gd name="T67" fmla="*/ 4883 h 6400"/>
                  <a:gd name="T68" fmla="*/ 3837 w 5798"/>
                  <a:gd name="T69" fmla="*/ 5201 h 6400"/>
                  <a:gd name="T70" fmla="*/ 4406 w 5798"/>
                  <a:gd name="T71" fmla="*/ 4308 h 6400"/>
                  <a:gd name="T72" fmla="*/ 4811 w 5798"/>
                  <a:gd name="T73" fmla="*/ 4309 h 6400"/>
                  <a:gd name="T74" fmla="*/ 5107 w 5798"/>
                  <a:gd name="T75" fmla="*/ 3106 h 6400"/>
                  <a:gd name="T76" fmla="*/ 3694 w 5798"/>
                  <a:gd name="T77" fmla="*/ 3294 h 6400"/>
                  <a:gd name="T78" fmla="*/ 3608 w 5798"/>
                  <a:gd name="T79" fmla="*/ 4308 h 6400"/>
                  <a:gd name="T80" fmla="*/ 3272 w 5798"/>
                  <a:gd name="T81" fmla="*/ 5342 h 6400"/>
                  <a:gd name="T82" fmla="*/ 3300 w 5798"/>
                  <a:gd name="T83" fmla="*/ 2593 h 6400"/>
                  <a:gd name="T84" fmla="*/ 3507 w 5798"/>
                  <a:gd name="T85" fmla="*/ 3106 h 6400"/>
                  <a:gd name="T86" fmla="*/ 2805 w 5798"/>
                  <a:gd name="T87" fmla="*/ 2092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798" h="6400">
                    <a:moveTo>
                      <a:pt x="5704" y="989"/>
                    </a:moveTo>
                    <a:cubicBezTo>
                      <a:pt x="5756" y="989"/>
                      <a:pt x="5798" y="947"/>
                      <a:pt x="5798" y="896"/>
                    </a:cubicBezTo>
                    <a:lnTo>
                      <a:pt x="5798" y="495"/>
                    </a:lnTo>
                    <a:cubicBezTo>
                      <a:pt x="5798" y="222"/>
                      <a:pt x="5576" y="0"/>
                      <a:pt x="5304" y="0"/>
                    </a:cubicBezTo>
                    <a:lnTo>
                      <a:pt x="3300" y="0"/>
                    </a:lnTo>
                    <a:cubicBezTo>
                      <a:pt x="3027" y="0"/>
                      <a:pt x="2805" y="222"/>
                      <a:pt x="2805" y="495"/>
                    </a:cubicBezTo>
                    <a:lnTo>
                      <a:pt x="2805" y="804"/>
                    </a:lnTo>
                    <a:cubicBezTo>
                      <a:pt x="1526" y="853"/>
                      <a:pt x="501" y="1909"/>
                      <a:pt x="501" y="3200"/>
                    </a:cubicBezTo>
                    <a:cubicBezTo>
                      <a:pt x="501" y="3406"/>
                      <a:pt x="527" y="3610"/>
                      <a:pt x="578" y="3807"/>
                    </a:cubicBezTo>
                    <a:lnTo>
                      <a:pt x="494" y="3807"/>
                    </a:lnTo>
                    <a:cubicBezTo>
                      <a:pt x="222" y="3807"/>
                      <a:pt x="0" y="4029"/>
                      <a:pt x="0" y="4302"/>
                    </a:cubicBezTo>
                    <a:lnTo>
                      <a:pt x="0" y="5905"/>
                    </a:lnTo>
                    <a:cubicBezTo>
                      <a:pt x="0" y="6178"/>
                      <a:pt x="222" y="6400"/>
                      <a:pt x="494" y="6400"/>
                    </a:cubicBezTo>
                    <a:lnTo>
                      <a:pt x="2498" y="6400"/>
                    </a:lnTo>
                    <a:cubicBezTo>
                      <a:pt x="2771" y="6400"/>
                      <a:pt x="2993" y="6178"/>
                      <a:pt x="2993" y="5905"/>
                    </a:cubicBezTo>
                    <a:lnTo>
                      <a:pt x="2993" y="5596"/>
                    </a:lnTo>
                    <a:cubicBezTo>
                      <a:pt x="4272" y="5547"/>
                      <a:pt x="5297" y="4491"/>
                      <a:pt x="5297" y="3200"/>
                    </a:cubicBezTo>
                    <a:cubicBezTo>
                      <a:pt x="5297" y="2994"/>
                      <a:pt x="5271" y="2790"/>
                      <a:pt x="5220" y="2593"/>
                    </a:cubicBezTo>
                    <a:lnTo>
                      <a:pt x="5304" y="2593"/>
                    </a:lnTo>
                    <a:cubicBezTo>
                      <a:pt x="5576" y="2593"/>
                      <a:pt x="5798" y="2371"/>
                      <a:pt x="5798" y="2098"/>
                    </a:cubicBezTo>
                    <a:lnTo>
                      <a:pt x="5798" y="1356"/>
                    </a:lnTo>
                    <a:cubicBezTo>
                      <a:pt x="5798" y="1304"/>
                      <a:pt x="5756" y="1262"/>
                      <a:pt x="5704" y="1262"/>
                    </a:cubicBezTo>
                    <a:cubicBezTo>
                      <a:pt x="5653" y="1262"/>
                      <a:pt x="5611" y="1304"/>
                      <a:pt x="5611" y="1356"/>
                    </a:cubicBezTo>
                    <a:lnTo>
                      <a:pt x="5611" y="2098"/>
                    </a:lnTo>
                    <a:cubicBezTo>
                      <a:pt x="5611" y="2267"/>
                      <a:pt x="5473" y="2405"/>
                      <a:pt x="5304" y="2405"/>
                    </a:cubicBezTo>
                    <a:lnTo>
                      <a:pt x="4402" y="2405"/>
                    </a:lnTo>
                    <a:cubicBezTo>
                      <a:pt x="4382" y="2405"/>
                      <a:pt x="4362" y="2411"/>
                      <a:pt x="4346" y="2423"/>
                    </a:cubicBezTo>
                    <a:lnTo>
                      <a:pt x="3694" y="2912"/>
                    </a:lnTo>
                    <a:lnTo>
                      <a:pt x="3694" y="2499"/>
                    </a:lnTo>
                    <a:cubicBezTo>
                      <a:pt x="3694" y="2447"/>
                      <a:pt x="3652" y="2405"/>
                      <a:pt x="3600" y="2405"/>
                    </a:cubicBezTo>
                    <a:lnTo>
                      <a:pt x="3300" y="2405"/>
                    </a:lnTo>
                    <a:cubicBezTo>
                      <a:pt x="3131" y="2405"/>
                      <a:pt x="2993" y="2267"/>
                      <a:pt x="2993" y="2098"/>
                    </a:cubicBezTo>
                    <a:lnTo>
                      <a:pt x="2993" y="495"/>
                    </a:lnTo>
                    <a:cubicBezTo>
                      <a:pt x="2993" y="326"/>
                      <a:pt x="3131" y="188"/>
                      <a:pt x="3300" y="188"/>
                    </a:cubicBezTo>
                    <a:lnTo>
                      <a:pt x="5304" y="188"/>
                    </a:lnTo>
                    <a:cubicBezTo>
                      <a:pt x="5473" y="188"/>
                      <a:pt x="5611" y="326"/>
                      <a:pt x="5611" y="495"/>
                    </a:cubicBezTo>
                    <a:lnTo>
                      <a:pt x="5611" y="896"/>
                    </a:lnTo>
                    <a:cubicBezTo>
                      <a:pt x="5611" y="947"/>
                      <a:pt x="5653" y="989"/>
                      <a:pt x="5704" y="989"/>
                    </a:cubicBezTo>
                    <a:close/>
                    <a:moveTo>
                      <a:pt x="2805" y="1025"/>
                    </a:moveTo>
                    <a:lnTo>
                      <a:pt x="2805" y="1904"/>
                    </a:lnTo>
                    <a:lnTo>
                      <a:pt x="2415" y="1904"/>
                    </a:lnTo>
                    <a:cubicBezTo>
                      <a:pt x="2438" y="1795"/>
                      <a:pt x="2464" y="1693"/>
                      <a:pt x="2493" y="1598"/>
                    </a:cubicBezTo>
                    <a:cubicBezTo>
                      <a:pt x="2594" y="1267"/>
                      <a:pt x="2709" y="1093"/>
                      <a:pt x="2805" y="1025"/>
                    </a:cubicBezTo>
                    <a:close/>
                    <a:moveTo>
                      <a:pt x="2526" y="1058"/>
                    </a:moveTo>
                    <a:cubicBezTo>
                      <a:pt x="2396" y="1256"/>
                      <a:pt x="2295" y="1555"/>
                      <a:pt x="2224" y="1904"/>
                    </a:cubicBezTo>
                    <a:lnTo>
                      <a:pt x="1677" y="1904"/>
                    </a:lnTo>
                    <a:cubicBezTo>
                      <a:pt x="1881" y="1492"/>
                      <a:pt x="2180" y="1187"/>
                      <a:pt x="2526" y="1058"/>
                    </a:cubicBezTo>
                    <a:close/>
                    <a:moveTo>
                      <a:pt x="1391" y="3106"/>
                    </a:moveTo>
                    <a:cubicBezTo>
                      <a:pt x="1402" y="2738"/>
                      <a:pt x="1474" y="2392"/>
                      <a:pt x="1594" y="2092"/>
                    </a:cubicBezTo>
                    <a:lnTo>
                      <a:pt x="2190" y="2092"/>
                    </a:lnTo>
                    <a:cubicBezTo>
                      <a:pt x="2138" y="2410"/>
                      <a:pt x="2109" y="2760"/>
                      <a:pt x="2104" y="3106"/>
                    </a:cubicBezTo>
                    <a:lnTo>
                      <a:pt x="1391" y="3106"/>
                    </a:lnTo>
                    <a:close/>
                    <a:moveTo>
                      <a:pt x="2049" y="3294"/>
                    </a:moveTo>
                    <a:lnTo>
                      <a:pt x="1438" y="3753"/>
                    </a:lnTo>
                    <a:cubicBezTo>
                      <a:pt x="1411" y="3603"/>
                      <a:pt x="1396" y="3449"/>
                      <a:pt x="1391" y="3294"/>
                    </a:cubicBezTo>
                    <a:lnTo>
                      <a:pt x="2049" y="3294"/>
                    </a:lnTo>
                    <a:close/>
                    <a:moveTo>
                      <a:pt x="1961" y="1199"/>
                    </a:moveTo>
                    <a:cubicBezTo>
                      <a:pt x="1863" y="1290"/>
                      <a:pt x="1772" y="1396"/>
                      <a:pt x="1688" y="1517"/>
                    </a:cubicBezTo>
                    <a:cubicBezTo>
                      <a:pt x="1605" y="1636"/>
                      <a:pt x="1532" y="1766"/>
                      <a:pt x="1470" y="1904"/>
                    </a:cubicBezTo>
                    <a:lnTo>
                      <a:pt x="1110" y="1904"/>
                    </a:lnTo>
                    <a:cubicBezTo>
                      <a:pt x="1328" y="1603"/>
                      <a:pt x="1621" y="1359"/>
                      <a:pt x="1961" y="1199"/>
                    </a:cubicBezTo>
                    <a:close/>
                    <a:moveTo>
                      <a:pt x="987" y="2091"/>
                    </a:moveTo>
                    <a:cubicBezTo>
                      <a:pt x="990" y="2091"/>
                      <a:pt x="993" y="2092"/>
                      <a:pt x="995" y="2092"/>
                    </a:cubicBezTo>
                    <a:lnTo>
                      <a:pt x="1392" y="2092"/>
                    </a:lnTo>
                    <a:cubicBezTo>
                      <a:pt x="1278" y="2403"/>
                      <a:pt x="1213" y="2748"/>
                      <a:pt x="1203" y="3106"/>
                    </a:cubicBezTo>
                    <a:lnTo>
                      <a:pt x="691" y="3106"/>
                    </a:lnTo>
                    <a:cubicBezTo>
                      <a:pt x="706" y="2737"/>
                      <a:pt x="812" y="2392"/>
                      <a:pt x="987" y="2091"/>
                    </a:cubicBezTo>
                    <a:close/>
                    <a:moveTo>
                      <a:pt x="1203" y="3294"/>
                    </a:moveTo>
                    <a:cubicBezTo>
                      <a:pt x="1208" y="3468"/>
                      <a:pt x="1226" y="3640"/>
                      <a:pt x="1257" y="3807"/>
                    </a:cubicBezTo>
                    <a:lnTo>
                      <a:pt x="773" y="3807"/>
                    </a:lnTo>
                    <a:cubicBezTo>
                      <a:pt x="725" y="3641"/>
                      <a:pt x="698" y="3468"/>
                      <a:pt x="690" y="3294"/>
                    </a:cubicBezTo>
                    <a:lnTo>
                      <a:pt x="1203" y="3294"/>
                    </a:lnTo>
                    <a:close/>
                    <a:moveTo>
                      <a:pt x="2805" y="5905"/>
                    </a:moveTo>
                    <a:cubicBezTo>
                      <a:pt x="2805" y="6074"/>
                      <a:pt x="2667" y="6212"/>
                      <a:pt x="2498" y="6212"/>
                    </a:cubicBezTo>
                    <a:lnTo>
                      <a:pt x="494" y="6212"/>
                    </a:lnTo>
                    <a:cubicBezTo>
                      <a:pt x="325" y="6212"/>
                      <a:pt x="187" y="6074"/>
                      <a:pt x="187" y="5905"/>
                    </a:cubicBezTo>
                    <a:lnTo>
                      <a:pt x="187" y="4302"/>
                    </a:lnTo>
                    <a:cubicBezTo>
                      <a:pt x="187" y="4133"/>
                      <a:pt x="325" y="3995"/>
                      <a:pt x="494" y="3995"/>
                    </a:cubicBezTo>
                    <a:lnTo>
                      <a:pt x="1371" y="3995"/>
                    </a:lnTo>
                    <a:cubicBezTo>
                      <a:pt x="1400" y="3995"/>
                      <a:pt x="1428" y="3995"/>
                      <a:pt x="1452" y="3977"/>
                    </a:cubicBezTo>
                    <a:lnTo>
                      <a:pt x="2104" y="3488"/>
                    </a:lnTo>
                    <a:lnTo>
                      <a:pt x="2104" y="3901"/>
                    </a:lnTo>
                    <a:cubicBezTo>
                      <a:pt x="2104" y="3953"/>
                      <a:pt x="2146" y="3995"/>
                      <a:pt x="2198" y="3995"/>
                    </a:cubicBezTo>
                    <a:lnTo>
                      <a:pt x="2498" y="3995"/>
                    </a:lnTo>
                    <a:cubicBezTo>
                      <a:pt x="2667" y="3995"/>
                      <a:pt x="2805" y="4133"/>
                      <a:pt x="2805" y="4302"/>
                    </a:cubicBezTo>
                    <a:lnTo>
                      <a:pt x="2805" y="5905"/>
                    </a:lnTo>
                    <a:close/>
                    <a:moveTo>
                      <a:pt x="2498" y="3807"/>
                    </a:moveTo>
                    <a:lnTo>
                      <a:pt x="2292" y="3807"/>
                    </a:lnTo>
                    <a:lnTo>
                      <a:pt x="2292" y="3300"/>
                    </a:lnTo>
                    <a:cubicBezTo>
                      <a:pt x="2292" y="3298"/>
                      <a:pt x="2291" y="3296"/>
                      <a:pt x="2291" y="3294"/>
                    </a:cubicBezTo>
                    <a:lnTo>
                      <a:pt x="3506" y="3294"/>
                    </a:lnTo>
                    <a:cubicBezTo>
                      <a:pt x="3501" y="3655"/>
                      <a:pt x="3472" y="4001"/>
                      <a:pt x="3419" y="4308"/>
                    </a:cubicBezTo>
                    <a:lnTo>
                      <a:pt x="2993" y="4308"/>
                    </a:lnTo>
                    <a:lnTo>
                      <a:pt x="2993" y="4302"/>
                    </a:lnTo>
                    <a:cubicBezTo>
                      <a:pt x="2993" y="4029"/>
                      <a:pt x="2771" y="3807"/>
                      <a:pt x="2498" y="3807"/>
                    </a:cubicBezTo>
                    <a:close/>
                    <a:moveTo>
                      <a:pt x="2993" y="5375"/>
                    </a:moveTo>
                    <a:lnTo>
                      <a:pt x="2993" y="4496"/>
                    </a:lnTo>
                    <a:lnTo>
                      <a:pt x="3383" y="4496"/>
                    </a:lnTo>
                    <a:cubicBezTo>
                      <a:pt x="3360" y="4605"/>
                      <a:pt x="3334" y="4707"/>
                      <a:pt x="3305" y="4802"/>
                    </a:cubicBezTo>
                    <a:cubicBezTo>
                      <a:pt x="3204" y="5133"/>
                      <a:pt x="3089" y="5307"/>
                      <a:pt x="2993" y="5375"/>
                    </a:cubicBezTo>
                    <a:close/>
                    <a:moveTo>
                      <a:pt x="3837" y="5201"/>
                    </a:moveTo>
                    <a:cubicBezTo>
                      <a:pt x="3935" y="5110"/>
                      <a:pt x="4026" y="5004"/>
                      <a:pt x="4110" y="4883"/>
                    </a:cubicBezTo>
                    <a:cubicBezTo>
                      <a:pt x="4193" y="4764"/>
                      <a:pt x="4266" y="4634"/>
                      <a:pt x="4328" y="4496"/>
                    </a:cubicBezTo>
                    <a:lnTo>
                      <a:pt x="4688" y="4496"/>
                    </a:lnTo>
                    <a:cubicBezTo>
                      <a:pt x="4470" y="4797"/>
                      <a:pt x="4177" y="5041"/>
                      <a:pt x="3837" y="5201"/>
                    </a:cubicBezTo>
                    <a:close/>
                    <a:moveTo>
                      <a:pt x="4811" y="4309"/>
                    </a:moveTo>
                    <a:cubicBezTo>
                      <a:pt x="4808" y="4309"/>
                      <a:pt x="4805" y="4308"/>
                      <a:pt x="4803" y="4308"/>
                    </a:cubicBezTo>
                    <a:lnTo>
                      <a:pt x="4406" y="4308"/>
                    </a:lnTo>
                    <a:cubicBezTo>
                      <a:pt x="4520" y="3997"/>
                      <a:pt x="4585" y="3653"/>
                      <a:pt x="4595" y="3294"/>
                    </a:cubicBezTo>
                    <a:lnTo>
                      <a:pt x="5107" y="3294"/>
                    </a:lnTo>
                    <a:cubicBezTo>
                      <a:pt x="5092" y="3663"/>
                      <a:pt x="4986" y="4008"/>
                      <a:pt x="4811" y="4309"/>
                    </a:cubicBezTo>
                    <a:close/>
                    <a:moveTo>
                      <a:pt x="4433" y="2593"/>
                    </a:moveTo>
                    <a:lnTo>
                      <a:pt x="5025" y="2593"/>
                    </a:lnTo>
                    <a:cubicBezTo>
                      <a:pt x="5073" y="2759"/>
                      <a:pt x="5100" y="2932"/>
                      <a:pt x="5107" y="3106"/>
                    </a:cubicBezTo>
                    <a:lnTo>
                      <a:pt x="3749" y="3106"/>
                    </a:lnTo>
                    <a:lnTo>
                      <a:pt x="4433" y="2593"/>
                    </a:lnTo>
                    <a:close/>
                    <a:moveTo>
                      <a:pt x="3694" y="3294"/>
                    </a:moveTo>
                    <a:lnTo>
                      <a:pt x="4407" y="3294"/>
                    </a:lnTo>
                    <a:cubicBezTo>
                      <a:pt x="4396" y="3662"/>
                      <a:pt x="4324" y="4008"/>
                      <a:pt x="4204" y="4308"/>
                    </a:cubicBezTo>
                    <a:lnTo>
                      <a:pt x="3608" y="4308"/>
                    </a:lnTo>
                    <a:cubicBezTo>
                      <a:pt x="3660" y="3990"/>
                      <a:pt x="3689" y="3640"/>
                      <a:pt x="3694" y="3294"/>
                    </a:cubicBezTo>
                    <a:close/>
                    <a:moveTo>
                      <a:pt x="4121" y="4496"/>
                    </a:moveTo>
                    <a:cubicBezTo>
                      <a:pt x="3917" y="4908"/>
                      <a:pt x="3618" y="5213"/>
                      <a:pt x="3272" y="5342"/>
                    </a:cubicBezTo>
                    <a:cubicBezTo>
                      <a:pt x="3402" y="5144"/>
                      <a:pt x="3503" y="4845"/>
                      <a:pt x="3574" y="4496"/>
                    </a:cubicBezTo>
                    <a:lnTo>
                      <a:pt x="4121" y="4496"/>
                    </a:lnTo>
                    <a:close/>
                    <a:moveTo>
                      <a:pt x="3300" y="2593"/>
                    </a:moveTo>
                    <a:lnTo>
                      <a:pt x="3506" y="2593"/>
                    </a:lnTo>
                    <a:lnTo>
                      <a:pt x="3506" y="3100"/>
                    </a:lnTo>
                    <a:cubicBezTo>
                      <a:pt x="3506" y="3102"/>
                      <a:pt x="3507" y="3104"/>
                      <a:pt x="3507" y="3106"/>
                    </a:cubicBezTo>
                    <a:lnTo>
                      <a:pt x="2292" y="3106"/>
                    </a:lnTo>
                    <a:cubicBezTo>
                      <a:pt x="2297" y="2745"/>
                      <a:pt x="2326" y="2399"/>
                      <a:pt x="2379" y="2092"/>
                    </a:cubicBezTo>
                    <a:lnTo>
                      <a:pt x="2805" y="2092"/>
                    </a:lnTo>
                    <a:lnTo>
                      <a:pt x="2805" y="2098"/>
                    </a:lnTo>
                    <a:cubicBezTo>
                      <a:pt x="2805" y="2371"/>
                      <a:pt x="3027" y="2593"/>
                      <a:pt x="3300" y="259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02C7F4F2-F53B-4424-89DC-D393796D4C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8" y="666750"/>
                <a:ext cx="379413" cy="293688"/>
              </a:xfrm>
              <a:custGeom>
                <a:avLst/>
                <a:gdLst>
                  <a:gd name="T0" fmla="*/ 1941 w 2027"/>
                  <a:gd name="T1" fmla="*/ 282 h 1570"/>
                  <a:gd name="T2" fmla="*/ 1536 w 2027"/>
                  <a:gd name="T3" fmla="*/ 8 h 1570"/>
                  <a:gd name="T4" fmla="*/ 1014 w 2027"/>
                  <a:gd name="T5" fmla="*/ 295 h 1570"/>
                  <a:gd name="T6" fmla="*/ 492 w 2027"/>
                  <a:gd name="T7" fmla="*/ 8 h 1570"/>
                  <a:gd name="T8" fmla="*/ 87 w 2027"/>
                  <a:gd name="T9" fmla="*/ 282 h 1570"/>
                  <a:gd name="T10" fmla="*/ 241 w 2027"/>
                  <a:gd name="T11" fmla="*/ 933 h 1570"/>
                  <a:gd name="T12" fmla="*/ 968 w 2027"/>
                  <a:gd name="T13" fmla="*/ 1555 h 1570"/>
                  <a:gd name="T14" fmla="*/ 1059 w 2027"/>
                  <a:gd name="T15" fmla="*/ 1555 h 1570"/>
                  <a:gd name="T16" fmla="*/ 1786 w 2027"/>
                  <a:gd name="T17" fmla="*/ 933 h 1570"/>
                  <a:gd name="T18" fmla="*/ 1941 w 2027"/>
                  <a:gd name="T19" fmla="*/ 282 h 1570"/>
                  <a:gd name="T20" fmla="*/ 1644 w 2027"/>
                  <a:gd name="T21" fmla="*/ 810 h 1570"/>
                  <a:gd name="T22" fmla="*/ 1014 w 2027"/>
                  <a:gd name="T23" fmla="*/ 1363 h 1570"/>
                  <a:gd name="T24" fmla="*/ 384 w 2027"/>
                  <a:gd name="T25" fmla="*/ 810 h 1570"/>
                  <a:gd name="T26" fmla="*/ 259 w 2027"/>
                  <a:gd name="T27" fmla="*/ 357 h 1570"/>
                  <a:gd name="T28" fmla="*/ 499 w 2027"/>
                  <a:gd name="T29" fmla="*/ 196 h 1570"/>
                  <a:gd name="T30" fmla="*/ 513 w 2027"/>
                  <a:gd name="T31" fmla="*/ 196 h 1570"/>
                  <a:gd name="T32" fmla="*/ 931 w 2027"/>
                  <a:gd name="T33" fmla="*/ 515 h 1570"/>
                  <a:gd name="T34" fmla="*/ 1096 w 2027"/>
                  <a:gd name="T35" fmla="*/ 515 h 1570"/>
                  <a:gd name="T36" fmla="*/ 1528 w 2027"/>
                  <a:gd name="T37" fmla="*/ 196 h 1570"/>
                  <a:gd name="T38" fmla="*/ 1769 w 2027"/>
                  <a:gd name="T39" fmla="*/ 357 h 1570"/>
                  <a:gd name="T40" fmla="*/ 1644 w 2027"/>
                  <a:gd name="T41" fmla="*/ 810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7" h="1570">
                    <a:moveTo>
                      <a:pt x="1941" y="282"/>
                    </a:moveTo>
                    <a:cubicBezTo>
                      <a:pt x="1871" y="121"/>
                      <a:pt x="1716" y="16"/>
                      <a:pt x="1536" y="8"/>
                    </a:cubicBezTo>
                    <a:cubicBezTo>
                      <a:pt x="1340" y="0"/>
                      <a:pt x="1156" y="103"/>
                      <a:pt x="1014" y="295"/>
                    </a:cubicBezTo>
                    <a:cubicBezTo>
                      <a:pt x="872" y="103"/>
                      <a:pt x="687" y="0"/>
                      <a:pt x="492" y="8"/>
                    </a:cubicBezTo>
                    <a:cubicBezTo>
                      <a:pt x="312" y="16"/>
                      <a:pt x="157" y="121"/>
                      <a:pt x="87" y="282"/>
                    </a:cubicBezTo>
                    <a:cubicBezTo>
                      <a:pt x="0" y="480"/>
                      <a:pt x="57" y="718"/>
                      <a:pt x="241" y="933"/>
                    </a:cubicBezTo>
                    <a:cubicBezTo>
                      <a:pt x="597" y="1347"/>
                      <a:pt x="953" y="1547"/>
                      <a:pt x="968" y="1555"/>
                    </a:cubicBezTo>
                    <a:cubicBezTo>
                      <a:pt x="996" y="1570"/>
                      <a:pt x="1031" y="1570"/>
                      <a:pt x="1059" y="1555"/>
                    </a:cubicBezTo>
                    <a:cubicBezTo>
                      <a:pt x="1074" y="1547"/>
                      <a:pt x="1431" y="1347"/>
                      <a:pt x="1786" y="933"/>
                    </a:cubicBezTo>
                    <a:cubicBezTo>
                      <a:pt x="1971" y="718"/>
                      <a:pt x="2027" y="480"/>
                      <a:pt x="1941" y="282"/>
                    </a:cubicBezTo>
                    <a:close/>
                    <a:moveTo>
                      <a:pt x="1644" y="810"/>
                    </a:moveTo>
                    <a:cubicBezTo>
                      <a:pt x="1383" y="1115"/>
                      <a:pt x="1117" y="1297"/>
                      <a:pt x="1014" y="1363"/>
                    </a:cubicBezTo>
                    <a:cubicBezTo>
                      <a:pt x="910" y="1297"/>
                      <a:pt x="644" y="1115"/>
                      <a:pt x="384" y="810"/>
                    </a:cubicBezTo>
                    <a:cubicBezTo>
                      <a:pt x="248" y="652"/>
                      <a:pt x="203" y="487"/>
                      <a:pt x="259" y="357"/>
                    </a:cubicBezTo>
                    <a:cubicBezTo>
                      <a:pt x="300" y="262"/>
                      <a:pt x="392" y="201"/>
                      <a:pt x="499" y="196"/>
                    </a:cubicBezTo>
                    <a:cubicBezTo>
                      <a:pt x="504" y="196"/>
                      <a:pt x="508" y="196"/>
                      <a:pt x="513" y="196"/>
                    </a:cubicBezTo>
                    <a:cubicBezTo>
                      <a:pt x="670" y="196"/>
                      <a:pt x="821" y="311"/>
                      <a:pt x="931" y="515"/>
                    </a:cubicBezTo>
                    <a:cubicBezTo>
                      <a:pt x="966" y="580"/>
                      <a:pt x="1062" y="580"/>
                      <a:pt x="1096" y="515"/>
                    </a:cubicBezTo>
                    <a:cubicBezTo>
                      <a:pt x="1209" y="306"/>
                      <a:pt x="1367" y="189"/>
                      <a:pt x="1528" y="196"/>
                    </a:cubicBezTo>
                    <a:cubicBezTo>
                      <a:pt x="1635" y="201"/>
                      <a:pt x="1727" y="262"/>
                      <a:pt x="1769" y="357"/>
                    </a:cubicBezTo>
                    <a:cubicBezTo>
                      <a:pt x="1825" y="487"/>
                      <a:pt x="1779" y="652"/>
                      <a:pt x="1644" y="81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3C74E09C-7117-4E0E-B007-6BD79D307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9388" y="1379538"/>
                <a:ext cx="381000" cy="293688"/>
              </a:xfrm>
              <a:custGeom>
                <a:avLst/>
                <a:gdLst>
                  <a:gd name="T0" fmla="*/ 1940 w 2027"/>
                  <a:gd name="T1" fmla="*/ 283 h 1571"/>
                  <a:gd name="T2" fmla="*/ 1535 w 2027"/>
                  <a:gd name="T3" fmla="*/ 9 h 1571"/>
                  <a:gd name="T4" fmla="*/ 1013 w 2027"/>
                  <a:gd name="T5" fmla="*/ 296 h 1571"/>
                  <a:gd name="T6" fmla="*/ 491 w 2027"/>
                  <a:gd name="T7" fmla="*/ 9 h 1571"/>
                  <a:gd name="T8" fmla="*/ 86 w 2027"/>
                  <a:gd name="T9" fmla="*/ 283 h 1571"/>
                  <a:gd name="T10" fmla="*/ 241 w 2027"/>
                  <a:gd name="T11" fmla="*/ 933 h 1571"/>
                  <a:gd name="T12" fmla="*/ 968 w 2027"/>
                  <a:gd name="T13" fmla="*/ 1555 h 1571"/>
                  <a:gd name="T14" fmla="*/ 1059 w 2027"/>
                  <a:gd name="T15" fmla="*/ 1555 h 1571"/>
                  <a:gd name="T16" fmla="*/ 1786 w 2027"/>
                  <a:gd name="T17" fmla="*/ 933 h 1571"/>
                  <a:gd name="T18" fmla="*/ 1940 w 2027"/>
                  <a:gd name="T19" fmla="*/ 283 h 1571"/>
                  <a:gd name="T20" fmla="*/ 1643 w 2027"/>
                  <a:gd name="T21" fmla="*/ 811 h 1571"/>
                  <a:gd name="T22" fmla="*/ 1013 w 2027"/>
                  <a:gd name="T23" fmla="*/ 1363 h 1571"/>
                  <a:gd name="T24" fmla="*/ 383 w 2027"/>
                  <a:gd name="T25" fmla="*/ 811 h 1571"/>
                  <a:gd name="T26" fmla="*/ 258 w 2027"/>
                  <a:gd name="T27" fmla="*/ 357 h 1571"/>
                  <a:gd name="T28" fmla="*/ 499 w 2027"/>
                  <a:gd name="T29" fmla="*/ 196 h 1571"/>
                  <a:gd name="T30" fmla="*/ 512 w 2027"/>
                  <a:gd name="T31" fmla="*/ 196 h 1571"/>
                  <a:gd name="T32" fmla="*/ 931 w 2027"/>
                  <a:gd name="T33" fmla="*/ 516 h 1571"/>
                  <a:gd name="T34" fmla="*/ 1096 w 2027"/>
                  <a:gd name="T35" fmla="*/ 516 h 1571"/>
                  <a:gd name="T36" fmla="*/ 1528 w 2027"/>
                  <a:gd name="T37" fmla="*/ 196 h 1571"/>
                  <a:gd name="T38" fmla="*/ 1768 w 2027"/>
                  <a:gd name="T39" fmla="*/ 357 h 1571"/>
                  <a:gd name="T40" fmla="*/ 1643 w 2027"/>
                  <a:gd name="T41" fmla="*/ 811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7" h="1571">
                    <a:moveTo>
                      <a:pt x="1940" y="283"/>
                    </a:moveTo>
                    <a:cubicBezTo>
                      <a:pt x="1870" y="121"/>
                      <a:pt x="1715" y="16"/>
                      <a:pt x="1535" y="9"/>
                    </a:cubicBezTo>
                    <a:cubicBezTo>
                      <a:pt x="1340" y="1"/>
                      <a:pt x="1155" y="104"/>
                      <a:pt x="1013" y="296"/>
                    </a:cubicBezTo>
                    <a:cubicBezTo>
                      <a:pt x="871" y="104"/>
                      <a:pt x="687" y="0"/>
                      <a:pt x="491" y="9"/>
                    </a:cubicBezTo>
                    <a:cubicBezTo>
                      <a:pt x="311" y="16"/>
                      <a:pt x="156" y="121"/>
                      <a:pt x="86" y="283"/>
                    </a:cubicBezTo>
                    <a:cubicBezTo>
                      <a:pt x="0" y="481"/>
                      <a:pt x="56" y="718"/>
                      <a:pt x="241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1"/>
                      <a:pt x="1031" y="1571"/>
                      <a:pt x="1059" y="1555"/>
                    </a:cubicBezTo>
                    <a:cubicBezTo>
                      <a:pt x="1074" y="1547"/>
                      <a:pt x="1430" y="1348"/>
                      <a:pt x="1786" y="933"/>
                    </a:cubicBezTo>
                    <a:cubicBezTo>
                      <a:pt x="1970" y="718"/>
                      <a:pt x="2027" y="481"/>
                      <a:pt x="1940" y="283"/>
                    </a:cubicBezTo>
                    <a:close/>
                    <a:moveTo>
                      <a:pt x="1643" y="811"/>
                    </a:moveTo>
                    <a:cubicBezTo>
                      <a:pt x="1383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8" y="652"/>
                      <a:pt x="202" y="487"/>
                      <a:pt x="258" y="357"/>
                    </a:cubicBezTo>
                    <a:cubicBezTo>
                      <a:pt x="300" y="263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1" y="516"/>
                    </a:cubicBezTo>
                    <a:cubicBezTo>
                      <a:pt x="965" y="580"/>
                      <a:pt x="1061" y="580"/>
                      <a:pt x="1096" y="516"/>
                    </a:cubicBezTo>
                    <a:cubicBezTo>
                      <a:pt x="1209" y="306"/>
                      <a:pt x="1366" y="190"/>
                      <a:pt x="1528" y="196"/>
                    </a:cubicBezTo>
                    <a:cubicBezTo>
                      <a:pt x="1635" y="201"/>
                      <a:pt x="1727" y="263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2A54F9D-B54F-40B5-933D-692C1B1865BD}"/>
                </a:ext>
              </a:extLst>
            </p:cNvPr>
            <p:cNvGrpSpPr/>
            <p:nvPr/>
          </p:nvGrpSpPr>
          <p:grpSpPr>
            <a:xfrm>
              <a:off x="6760702" y="4122572"/>
              <a:ext cx="483478" cy="392477"/>
              <a:chOff x="8731250" y="666750"/>
              <a:chExt cx="1208088" cy="1001713"/>
            </a:xfrm>
            <a:solidFill>
              <a:schemeClr val="bg1"/>
            </a:solidFill>
          </p:grpSpPr>
          <p:sp>
            <p:nvSpPr>
              <p:cNvPr id="51" name="Freeform 67">
                <a:extLst>
                  <a:ext uri="{FF2B5EF4-FFF2-40B4-BE49-F238E27FC236}">
                    <a16:creationId xmlns:a16="http://schemas.microsoft.com/office/drawing/2014/main" id="{A491FE1C-C99C-44A8-A9B9-9E527A726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9213" y="952500"/>
                <a:ext cx="128588" cy="34925"/>
              </a:xfrm>
              <a:custGeom>
                <a:avLst/>
                <a:gdLst>
                  <a:gd name="T0" fmla="*/ 595 w 689"/>
                  <a:gd name="T1" fmla="*/ 0 h 187"/>
                  <a:gd name="T2" fmla="*/ 94 w 689"/>
                  <a:gd name="T3" fmla="*/ 0 h 187"/>
                  <a:gd name="T4" fmla="*/ 0 w 689"/>
                  <a:gd name="T5" fmla="*/ 93 h 187"/>
                  <a:gd name="T6" fmla="*/ 94 w 689"/>
                  <a:gd name="T7" fmla="*/ 187 h 187"/>
                  <a:gd name="T8" fmla="*/ 595 w 689"/>
                  <a:gd name="T9" fmla="*/ 187 h 187"/>
                  <a:gd name="T10" fmla="*/ 689 w 689"/>
                  <a:gd name="T11" fmla="*/ 93 h 187"/>
                  <a:gd name="T12" fmla="*/ 595 w 689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9" h="187">
                    <a:moveTo>
                      <a:pt x="5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7"/>
                      <a:pt x="94" y="187"/>
                    </a:cubicBezTo>
                    <a:lnTo>
                      <a:pt x="595" y="187"/>
                    </a:lnTo>
                    <a:cubicBezTo>
                      <a:pt x="647" y="187"/>
                      <a:pt x="689" y="145"/>
                      <a:pt x="689" y="93"/>
                    </a:cubicBezTo>
                    <a:cubicBezTo>
                      <a:pt x="689" y="42"/>
                      <a:pt x="647" y="0"/>
                      <a:pt x="595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68">
                <a:extLst>
                  <a:ext uri="{FF2B5EF4-FFF2-40B4-BE49-F238E27FC236}">
                    <a16:creationId xmlns:a16="http://schemas.microsoft.com/office/drawing/2014/main" id="{D47CD8FF-72BC-4D46-AEC6-78D58FF70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7488" y="952500"/>
                <a:ext cx="204788" cy="34925"/>
              </a:xfrm>
              <a:custGeom>
                <a:avLst/>
                <a:gdLst>
                  <a:gd name="T0" fmla="*/ 996 w 1090"/>
                  <a:gd name="T1" fmla="*/ 0 h 187"/>
                  <a:gd name="T2" fmla="*/ 94 w 1090"/>
                  <a:gd name="T3" fmla="*/ 0 h 187"/>
                  <a:gd name="T4" fmla="*/ 0 w 1090"/>
                  <a:gd name="T5" fmla="*/ 93 h 187"/>
                  <a:gd name="T6" fmla="*/ 94 w 1090"/>
                  <a:gd name="T7" fmla="*/ 187 h 187"/>
                  <a:gd name="T8" fmla="*/ 996 w 1090"/>
                  <a:gd name="T9" fmla="*/ 187 h 187"/>
                  <a:gd name="T10" fmla="*/ 1090 w 1090"/>
                  <a:gd name="T11" fmla="*/ 93 h 187"/>
                  <a:gd name="T12" fmla="*/ 996 w 1090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" h="187">
                    <a:moveTo>
                      <a:pt x="996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7"/>
                      <a:pt x="94" y="187"/>
                    </a:cubicBezTo>
                    <a:lnTo>
                      <a:pt x="996" y="187"/>
                    </a:lnTo>
                    <a:cubicBezTo>
                      <a:pt x="1048" y="187"/>
                      <a:pt x="1090" y="145"/>
                      <a:pt x="1090" y="93"/>
                    </a:cubicBezTo>
                    <a:cubicBezTo>
                      <a:pt x="1090" y="42"/>
                      <a:pt x="1048" y="0"/>
                      <a:pt x="99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69">
                <a:extLst>
                  <a:ext uri="{FF2B5EF4-FFF2-40B4-BE49-F238E27FC236}">
                    <a16:creationId xmlns:a16="http://schemas.microsoft.com/office/drawing/2014/main" id="{B57AF1E5-D68E-41BA-863C-81F292D45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9213" y="1103313"/>
                <a:ext cx="204788" cy="34925"/>
              </a:xfrm>
              <a:custGeom>
                <a:avLst/>
                <a:gdLst>
                  <a:gd name="T0" fmla="*/ 996 w 1090"/>
                  <a:gd name="T1" fmla="*/ 0 h 188"/>
                  <a:gd name="T2" fmla="*/ 94 w 1090"/>
                  <a:gd name="T3" fmla="*/ 0 h 188"/>
                  <a:gd name="T4" fmla="*/ 0 w 1090"/>
                  <a:gd name="T5" fmla="*/ 94 h 188"/>
                  <a:gd name="T6" fmla="*/ 94 w 1090"/>
                  <a:gd name="T7" fmla="*/ 188 h 188"/>
                  <a:gd name="T8" fmla="*/ 996 w 1090"/>
                  <a:gd name="T9" fmla="*/ 188 h 188"/>
                  <a:gd name="T10" fmla="*/ 1090 w 1090"/>
                  <a:gd name="T11" fmla="*/ 94 h 188"/>
                  <a:gd name="T12" fmla="*/ 996 w 1090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" h="188">
                    <a:moveTo>
                      <a:pt x="996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996" y="188"/>
                    </a:lnTo>
                    <a:cubicBezTo>
                      <a:pt x="1048" y="188"/>
                      <a:pt x="1090" y="146"/>
                      <a:pt x="1090" y="94"/>
                    </a:cubicBezTo>
                    <a:cubicBezTo>
                      <a:pt x="1090" y="42"/>
                      <a:pt x="1048" y="0"/>
                      <a:pt x="99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68974773-532E-4A42-BBC8-72511B43A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9213" y="1196975"/>
                <a:ext cx="109538" cy="34925"/>
              </a:xfrm>
              <a:custGeom>
                <a:avLst/>
                <a:gdLst>
                  <a:gd name="T0" fmla="*/ 495 w 589"/>
                  <a:gd name="T1" fmla="*/ 0 h 188"/>
                  <a:gd name="T2" fmla="*/ 94 w 589"/>
                  <a:gd name="T3" fmla="*/ 0 h 188"/>
                  <a:gd name="T4" fmla="*/ 0 w 589"/>
                  <a:gd name="T5" fmla="*/ 94 h 188"/>
                  <a:gd name="T6" fmla="*/ 94 w 589"/>
                  <a:gd name="T7" fmla="*/ 188 h 188"/>
                  <a:gd name="T8" fmla="*/ 495 w 589"/>
                  <a:gd name="T9" fmla="*/ 188 h 188"/>
                  <a:gd name="T10" fmla="*/ 589 w 589"/>
                  <a:gd name="T11" fmla="*/ 94 h 188"/>
                  <a:gd name="T12" fmla="*/ 495 w 589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18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495" y="188"/>
                    </a:lnTo>
                    <a:cubicBezTo>
                      <a:pt x="547" y="188"/>
                      <a:pt x="589" y="146"/>
                      <a:pt x="589" y="94"/>
                    </a:cubicBezTo>
                    <a:cubicBezTo>
                      <a:pt x="589" y="42"/>
                      <a:pt x="547" y="0"/>
                      <a:pt x="495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71">
                <a:extLst>
                  <a:ext uri="{FF2B5EF4-FFF2-40B4-BE49-F238E27FC236}">
                    <a16:creationId xmlns:a16="http://schemas.microsoft.com/office/drawing/2014/main" id="{E754227E-E94D-4125-9FEC-8CC020D49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0025" y="1196975"/>
                <a:ext cx="185738" cy="34925"/>
              </a:xfrm>
              <a:custGeom>
                <a:avLst/>
                <a:gdLst>
                  <a:gd name="T0" fmla="*/ 896 w 990"/>
                  <a:gd name="T1" fmla="*/ 0 h 188"/>
                  <a:gd name="T2" fmla="*/ 94 w 990"/>
                  <a:gd name="T3" fmla="*/ 0 h 188"/>
                  <a:gd name="T4" fmla="*/ 0 w 990"/>
                  <a:gd name="T5" fmla="*/ 94 h 188"/>
                  <a:gd name="T6" fmla="*/ 94 w 990"/>
                  <a:gd name="T7" fmla="*/ 188 h 188"/>
                  <a:gd name="T8" fmla="*/ 896 w 990"/>
                  <a:gd name="T9" fmla="*/ 188 h 188"/>
                  <a:gd name="T10" fmla="*/ 990 w 990"/>
                  <a:gd name="T11" fmla="*/ 94 h 188"/>
                  <a:gd name="T12" fmla="*/ 896 w 990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0" h="188">
                    <a:moveTo>
                      <a:pt x="896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896" y="188"/>
                    </a:lnTo>
                    <a:cubicBezTo>
                      <a:pt x="948" y="188"/>
                      <a:pt x="990" y="146"/>
                      <a:pt x="990" y="94"/>
                    </a:cubicBezTo>
                    <a:cubicBezTo>
                      <a:pt x="990" y="42"/>
                      <a:pt x="948" y="0"/>
                      <a:pt x="89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B29D832E-0379-4F29-843E-E13C650E6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9213" y="1290638"/>
                <a:ext cx="317500" cy="34925"/>
              </a:xfrm>
              <a:custGeom>
                <a:avLst/>
                <a:gdLst>
                  <a:gd name="T0" fmla="*/ 1597 w 1691"/>
                  <a:gd name="T1" fmla="*/ 0 h 188"/>
                  <a:gd name="T2" fmla="*/ 94 w 1691"/>
                  <a:gd name="T3" fmla="*/ 0 h 188"/>
                  <a:gd name="T4" fmla="*/ 0 w 1691"/>
                  <a:gd name="T5" fmla="*/ 94 h 188"/>
                  <a:gd name="T6" fmla="*/ 94 w 1691"/>
                  <a:gd name="T7" fmla="*/ 188 h 188"/>
                  <a:gd name="T8" fmla="*/ 1597 w 1691"/>
                  <a:gd name="T9" fmla="*/ 188 h 188"/>
                  <a:gd name="T10" fmla="*/ 1691 w 1691"/>
                  <a:gd name="T11" fmla="*/ 94 h 188"/>
                  <a:gd name="T12" fmla="*/ 1597 w 1691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1" h="188">
                    <a:moveTo>
                      <a:pt x="1597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1597" y="188"/>
                    </a:lnTo>
                    <a:cubicBezTo>
                      <a:pt x="1649" y="188"/>
                      <a:pt x="1691" y="146"/>
                      <a:pt x="1691" y="94"/>
                    </a:cubicBezTo>
                    <a:cubicBezTo>
                      <a:pt x="1691" y="42"/>
                      <a:pt x="1649" y="0"/>
                      <a:pt x="1597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73">
                <a:extLst>
                  <a:ext uri="{FF2B5EF4-FFF2-40B4-BE49-F238E27FC236}">
                    <a16:creationId xmlns:a16="http://schemas.microsoft.com/office/drawing/2014/main" id="{4A36A180-DF2A-4A88-825F-17317718A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3688" y="1103313"/>
                <a:ext cx="111125" cy="34925"/>
              </a:xfrm>
              <a:custGeom>
                <a:avLst/>
                <a:gdLst>
                  <a:gd name="T0" fmla="*/ 495 w 589"/>
                  <a:gd name="T1" fmla="*/ 0 h 188"/>
                  <a:gd name="T2" fmla="*/ 94 w 589"/>
                  <a:gd name="T3" fmla="*/ 0 h 188"/>
                  <a:gd name="T4" fmla="*/ 0 w 589"/>
                  <a:gd name="T5" fmla="*/ 94 h 188"/>
                  <a:gd name="T6" fmla="*/ 94 w 589"/>
                  <a:gd name="T7" fmla="*/ 188 h 188"/>
                  <a:gd name="T8" fmla="*/ 495 w 589"/>
                  <a:gd name="T9" fmla="*/ 188 h 188"/>
                  <a:gd name="T10" fmla="*/ 589 w 589"/>
                  <a:gd name="T11" fmla="*/ 94 h 188"/>
                  <a:gd name="T12" fmla="*/ 495 w 589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18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495" y="188"/>
                    </a:lnTo>
                    <a:cubicBezTo>
                      <a:pt x="547" y="188"/>
                      <a:pt x="589" y="146"/>
                      <a:pt x="589" y="94"/>
                    </a:cubicBezTo>
                    <a:cubicBezTo>
                      <a:pt x="589" y="42"/>
                      <a:pt x="547" y="0"/>
                      <a:pt x="495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74">
                <a:extLst>
                  <a:ext uri="{FF2B5EF4-FFF2-40B4-BE49-F238E27FC236}">
                    <a16:creationId xmlns:a16="http://schemas.microsoft.com/office/drawing/2014/main" id="{2D0BB580-12CB-43E6-9BA5-EE95C50AF5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1250" y="666750"/>
                <a:ext cx="1208088" cy="1001713"/>
              </a:xfrm>
              <a:custGeom>
                <a:avLst/>
                <a:gdLst>
                  <a:gd name="T0" fmla="*/ 6031 w 6428"/>
                  <a:gd name="T1" fmla="*/ 114 h 5354"/>
                  <a:gd name="T2" fmla="*/ 4770 w 6428"/>
                  <a:gd name="T3" fmla="*/ 959 h 5354"/>
                  <a:gd name="T4" fmla="*/ 3606 w 6428"/>
                  <a:gd name="T5" fmla="*/ 629 h 5354"/>
                  <a:gd name="T6" fmla="*/ 3606 w 6428"/>
                  <a:gd name="T7" fmla="*/ 817 h 5354"/>
                  <a:gd name="T8" fmla="*/ 4610 w 6428"/>
                  <a:gd name="T9" fmla="*/ 1119 h 5354"/>
                  <a:gd name="T10" fmla="*/ 3255 w 6428"/>
                  <a:gd name="T11" fmla="*/ 2485 h 5354"/>
                  <a:gd name="T12" fmla="*/ 3023 w 6428"/>
                  <a:gd name="T13" fmla="*/ 3527 h 5354"/>
                  <a:gd name="T14" fmla="*/ 3976 w 6428"/>
                  <a:gd name="T15" fmla="*/ 3152 h 5354"/>
                  <a:gd name="T16" fmla="*/ 4610 w 6428"/>
                  <a:gd name="T17" fmla="*/ 3829 h 5354"/>
                  <a:gd name="T18" fmla="*/ 2299 w 6428"/>
                  <a:gd name="T19" fmla="*/ 4136 h 5354"/>
                  <a:gd name="T20" fmla="*/ 2205 w 6428"/>
                  <a:gd name="T21" fmla="*/ 5032 h 5354"/>
                  <a:gd name="T22" fmla="*/ 1096 w 6428"/>
                  <a:gd name="T23" fmla="*/ 4136 h 5354"/>
                  <a:gd name="T24" fmla="*/ 188 w 6428"/>
                  <a:gd name="T25" fmla="*/ 3829 h 5354"/>
                  <a:gd name="T26" fmla="*/ 495 w 6428"/>
                  <a:gd name="T27" fmla="*/ 817 h 5354"/>
                  <a:gd name="T28" fmla="*/ 3278 w 6428"/>
                  <a:gd name="T29" fmla="*/ 723 h 5354"/>
                  <a:gd name="T30" fmla="*/ 495 w 6428"/>
                  <a:gd name="T31" fmla="*/ 629 h 5354"/>
                  <a:gd name="T32" fmla="*/ 0 w 6428"/>
                  <a:gd name="T33" fmla="*/ 3829 h 5354"/>
                  <a:gd name="T34" fmla="*/ 1062 w 6428"/>
                  <a:gd name="T35" fmla="*/ 4324 h 5354"/>
                  <a:gd name="T36" fmla="*/ 2393 w 6428"/>
                  <a:gd name="T37" fmla="*/ 5232 h 5354"/>
                  <a:gd name="T38" fmla="*/ 4303 w 6428"/>
                  <a:gd name="T39" fmla="*/ 4324 h 5354"/>
                  <a:gd name="T40" fmla="*/ 4798 w 6428"/>
                  <a:gd name="T41" fmla="*/ 2364 h 5354"/>
                  <a:gd name="T42" fmla="*/ 6315 w 6428"/>
                  <a:gd name="T43" fmla="*/ 813 h 5354"/>
                  <a:gd name="T44" fmla="*/ 5469 w 6428"/>
                  <a:gd name="T45" fmla="*/ 525 h 5354"/>
                  <a:gd name="T46" fmla="*/ 3627 w 6428"/>
                  <a:gd name="T47" fmla="*/ 2669 h 5354"/>
                  <a:gd name="T48" fmla="*/ 5469 w 6428"/>
                  <a:gd name="T49" fmla="*/ 525 h 5354"/>
                  <a:gd name="T50" fmla="*/ 3221 w 6428"/>
                  <a:gd name="T51" fmla="*/ 3096 h 5354"/>
                  <a:gd name="T52" fmla="*/ 3152 w 6428"/>
                  <a:gd name="T53" fmla="*/ 3276 h 5354"/>
                  <a:gd name="T54" fmla="*/ 3295 w 6428"/>
                  <a:gd name="T55" fmla="*/ 2905 h 5354"/>
                  <a:gd name="T56" fmla="*/ 3741 w 6428"/>
                  <a:gd name="T57" fmla="*/ 3050 h 5354"/>
                  <a:gd name="T58" fmla="*/ 3910 w 6428"/>
                  <a:gd name="T59" fmla="*/ 2952 h 5354"/>
                  <a:gd name="T60" fmla="*/ 5752 w 6428"/>
                  <a:gd name="T61" fmla="*/ 809 h 5354"/>
                  <a:gd name="T62" fmla="*/ 3910 w 6428"/>
                  <a:gd name="T63" fmla="*/ 2952 h 5354"/>
                  <a:gd name="T64" fmla="*/ 6036 w 6428"/>
                  <a:gd name="T65" fmla="*/ 827 h 5354"/>
                  <a:gd name="T66" fmla="*/ 5748 w 6428"/>
                  <a:gd name="T67" fmla="*/ 246 h 5354"/>
                  <a:gd name="T68" fmla="*/ 6182 w 6428"/>
                  <a:gd name="T69" fmla="*/ 530 h 5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28" h="5354">
                    <a:moveTo>
                      <a:pt x="6315" y="397"/>
                    </a:moveTo>
                    <a:lnTo>
                      <a:pt x="6031" y="114"/>
                    </a:lnTo>
                    <a:cubicBezTo>
                      <a:pt x="5918" y="0"/>
                      <a:pt x="5729" y="0"/>
                      <a:pt x="5615" y="114"/>
                    </a:cubicBezTo>
                    <a:lnTo>
                      <a:pt x="4770" y="959"/>
                    </a:lnTo>
                    <a:cubicBezTo>
                      <a:pt x="4702" y="767"/>
                      <a:pt x="4518" y="629"/>
                      <a:pt x="4303" y="629"/>
                    </a:cubicBezTo>
                    <a:lnTo>
                      <a:pt x="3606" y="629"/>
                    </a:lnTo>
                    <a:cubicBezTo>
                      <a:pt x="3554" y="629"/>
                      <a:pt x="3512" y="671"/>
                      <a:pt x="3512" y="723"/>
                    </a:cubicBezTo>
                    <a:cubicBezTo>
                      <a:pt x="3512" y="774"/>
                      <a:pt x="3554" y="817"/>
                      <a:pt x="3606" y="817"/>
                    </a:cubicBezTo>
                    <a:lnTo>
                      <a:pt x="4303" y="817"/>
                    </a:lnTo>
                    <a:cubicBezTo>
                      <a:pt x="4471" y="817"/>
                      <a:pt x="4607" y="952"/>
                      <a:pt x="4610" y="1119"/>
                    </a:cubicBezTo>
                    <a:lnTo>
                      <a:pt x="3277" y="2452"/>
                    </a:lnTo>
                    <a:cubicBezTo>
                      <a:pt x="3267" y="2461"/>
                      <a:pt x="3260" y="2473"/>
                      <a:pt x="3255" y="2485"/>
                    </a:cubicBezTo>
                    <a:lnTo>
                      <a:pt x="2901" y="3406"/>
                    </a:lnTo>
                    <a:cubicBezTo>
                      <a:pt x="2873" y="3480"/>
                      <a:pt x="2948" y="3556"/>
                      <a:pt x="3023" y="3527"/>
                    </a:cubicBezTo>
                    <a:lnTo>
                      <a:pt x="3944" y="3173"/>
                    </a:lnTo>
                    <a:cubicBezTo>
                      <a:pt x="3956" y="3168"/>
                      <a:pt x="3967" y="3161"/>
                      <a:pt x="3976" y="3152"/>
                    </a:cubicBezTo>
                    <a:lnTo>
                      <a:pt x="4610" y="2518"/>
                    </a:lnTo>
                    <a:lnTo>
                      <a:pt x="4610" y="3829"/>
                    </a:lnTo>
                    <a:cubicBezTo>
                      <a:pt x="4610" y="3998"/>
                      <a:pt x="4472" y="4136"/>
                      <a:pt x="4303" y="4136"/>
                    </a:cubicBezTo>
                    <a:lnTo>
                      <a:pt x="2299" y="4136"/>
                    </a:lnTo>
                    <a:cubicBezTo>
                      <a:pt x="2247" y="4136"/>
                      <a:pt x="2205" y="4178"/>
                      <a:pt x="2205" y="4230"/>
                    </a:cubicBezTo>
                    <a:lnTo>
                      <a:pt x="2205" y="5032"/>
                    </a:lnTo>
                    <a:lnTo>
                      <a:pt x="1156" y="4158"/>
                    </a:lnTo>
                    <a:cubicBezTo>
                      <a:pt x="1139" y="4144"/>
                      <a:pt x="1118" y="4136"/>
                      <a:pt x="1096" y="4136"/>
                    </a:cubicBezTo>
                    <a:lnTo>
                      <a:pt x="495" y="4136"/>
                    </a:lnTo>
                    <a:cubicBezTo>
                      <a:pt x="326" y="4136"/>
                      <a:pt x="188" y="3998"/>
                      <a:pt x="188" y="3829"/>
                    </a:cubicBezTo>
                    <a:lnTo>
                      <a:pt x="188" y="1123"/>
                    </a:lnTo>
                    <a:cubicBezTo>
                      <a:pt x="188" y="954"/>
                      <a:pt x="326" y="817"/>
                      <a:pt x="495" y="817"/>
                    </a:cubicBezTo>
                    <a:lnTo>
                      <a:pt x="3184" y="817"/>
                    </a:lnTo>
                    <a:cubicBezTo>
                      <a:pt x="3236" y="817"/>
                      <a:pt x="3278" y="774"/>
                      <a:pt x="3278" y="723"/>
                    </a:cubicBezTo>
                    <a:cubicBezTo>
                      <a:pt x="3278" y="671"/>
                      <a:pt x="3236" y="629"/>
                      <a:pt x="3184" y="629"/>
                    </a:cubicBezTo>
                    <a:lnTo>
                      <a:pt x="495" y="629"/>
                    </a:lnTo>
                    <a:cubicBezTo>
                      <a:pt x="222" y="629"/>
                      <a:pt x="0" y="851"/>
                      <a:pt x="0" y="1123"/>
                    </a:cubicBezTo>
                    <a:lnTo>
                      <a:pt x="0" y="3829"/>
                    </a:lnTo>
                    <a:cubicBezTo>
                      <a:pt x="0" y="4102"/>
                      <a:pt x="222" y="4324"/>
                      <a:pt x="495" y="4324"/>
                    </a:cubicBezTo>
                    <a:lnTo>
                      <a:pt x="1062" y="4324"/>
                    </a:lnTo>
                    <a:lnTo>
                      <a:pt x="2238" y="5304"/>
                    </a:lnTo>
                    <a:cubicBezTo>
                      <a:pt x="2299" y="5354"/>
                      <a:pt x="2393" y="5310"/>
                      <a:pt x="2393" y="5232"/>
                    </a:cubicBezTo>
                    <a:lnTo>
                      <a:pt x="2393" y="4324"/>
                    </a:lnTo>
                    <a:lnTo>
                      <a:pt x="4303" y="4324"/>
                    </a:lnTo>
                    <a:cubicBezTo>
                      <a:pt x="4576" y="4324"/>
                      <a:pt x="4798" y="4102"/>
                      <a:pt x="4798" y="3829"/>
                    </a:cubicBezTo>
                    <a:lnTo>
                      <a:pt x="4798" y="2364"/>
                    </a:lnTo>
                    <a:cubicBezTo>
                      <a:pt x="4798" y="2354"/>
                      <a:pt x="4796" y="2344"/>
                      <a:pt x="4793" y="2335"/>
                    </a:cubicBezTo>
                    <a:lnTo>
                      <a:pt x="6315" y="813"/>
                    </a:lnTo>
                    <a:cubicBezTo>
                      <a:pt x="6428" y="700"/>
                      <a:pt x="6428" y="510"/>
                      <a:pt x="6315" y="397"/>
                    </a:cubicBezTo>
                    <a:close/>
                    <a:moveTo>
                      <a:pt x="5469" y="525"/>
                    </a:moveTo>
                    <a:lnTo>
                      <a:pt x="5620" y="676"/>
                    </a:lnTo>
                    <a:lnTo>
                      <a:pt x="3627" y="2669"/>
                    </a:lnTo>
                    <a:lnTo>
                      <a:pt x="3476" y="2518"/>
                    </a:lnTo>
                    <a:lnTo>
                      <a:pt x="5469" y="525"/>
                    </a:lnTo>
                    <a:close/>
                    <a:moveTo>
                      <a:pt x="3152" y="3276"/>
                    </a:moveTo>
                    <a:lnTo>
                      <a:pt x="3221" y="3096"/>
                    </a:lnTo>
                    <a:lnTo>
                      <a:pt x="3332" y="3207"/>
                    </a:lnTo>
                    <a:lnTo>
                      <a:pt x="3152" y="3276"/>
                    </a:lnTo>
                    <a:close/>
                    <a:moveTo>
                      <a:pt x="3524" y="3133"/>
                    </a:moveTo>
                    <a:lnTo>
                      <a:pt x="3295" y="2905"/>
                    </a:lnTo>
                    <a:lnTo>
                      <a:pt x="3379" y="2687"/>
                    </a:lnTo>
                    <a:lnTo>
                      <a:pt x="3741" y="3050"/>
                    </a:lnTo>
                    <a:lnTo>
                      <a:pt x="3524" y="3133"/>
                    </a:lnTo>
                    <a:close/>
                    <a:moveTo>
                      <a:pt x="3910" y="2952"/>
                    </a:moveTo>
                    <a:lnTo>
                      <a:pt x="3759" y="2802"/>
                    </a:lnTo>
                    <a:lnTo>
                      <a:pt x="5752" y="809"/>
                    </a:lnTo>
                    <a:lnTo>
                      <a:pt x="5903" y="959"/>
                    </a:lnTo>
                    <a:lnTo>
                      <a:pt x="3910" y="2952"/>
                    </a:lnTo>
                    <a:close/>
                    <a:moveTo>
                      <a:pt x="6182" y="680"/>
                    </a:moveTo>
                    <a:lnTo>
                      <a:pt x="6036" y="827"/>
                    </a:lnTo>
                    <a:lnTo>
                      <a:pt x="5602" y="393"/>
                    </a:lnTo>
                    <a:lnTo>
                      <a:pt x="5748" y="246"/>
                    </a:lnTo>
                    <a:cubicBezTo>
                      <a:pt x="5790" y="205"/>
                      <a:pt x="5857" y="205"/>
                      <a:pt x="5899" y="246"/>
                    </a:cubicBezTo>
                    <a:lnTo>
                      <a:pt x="6182" y="530"/>
                    </a:lnTo>
                    <a:cubicBezTo>
                      <a:pt x="6224" y="571"/>
                      <a:pt x="6224" y="639"/>
                      <a:pt x="6182" y="68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2A7C27A-E48B-41E0-965C-F9ECBA50159B}"/>
                </a:ext>
              </a:extLst>
            </p:cNvPr>
            <p:cNvGrpSpPr/>
            <p:nvPr/>
          </p:nvGrpSpPr>
          <p:grpSpPr>
            <a:xfrm>
              <a:off x="10205251" y="4083941"/>
              <a:ext cx="451401" cy="497529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60" name="Freeform 103">
                <a:extLst>
                  <a:ext uri="{FF2B5EF4-FFF2-40B4-BE49-F238E27FC236}">
                    <a16:creationId xmlns:a16="http://schemas.microsoft.com/office/drawing/2014/main" id="{DCF6373C-9795-41F8-97BF-B116AF3E82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104">
                <a:extLst>
                  <a:ext uri="{FF2B5EF4-FFF2-40B4-BE49-F238E27FC236}">
                    <a16:creationId xmlns:a16="http://schemas.microsoft.com/office/drawing/2014/main" id="{BFD2F241-9939-4D16-A70E-D7FAC8297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105">
                <a:extLst>
                  <a:ext uri="{FF2B5EF4-FFF2-40B4-BE49-F238E27FC236}">
                    <a16:creationId xmlns:a16="http://schemas.microsoft.com/office/drawing/2014/main" id="{A9186EB4-89D8-45C1-8151-BEFF3E65DA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106">
                <a:extLst>
                  <a:ext uri="{FF2B5EF4-FFF2-40B4-BE49-F238E27FC236}">
                    <a16:creationId xmlns:a16="http://schemas.microsoft.com/office/drawing/2014/main" id="{28020246-B2C2-4A54-AD14-98DCC71E3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9692336-7E7C-4498-A455-258AD28C893E}"/>
                </a:ext>
              </a:extLst>
            </p:cNvPr>
            <p:cNvGrpSpPr/>
            <p:nvPr/>
          </p:nvGrpSpPr>
          <p:grpSpPr>
            <a:xfrm>
              <a:off x="4907024" y="2036859"/>
              <a:ext cx="498847" cy="497529"/>
              <a:chOff x="3343275" y="2300288"/>
              <a:chExt cx="1201738" cy="1198563"/>
            </a:xfrm>
            <a:solidFill>
              <a:schemeClr val="bg1"/>
            </a:solidFill>
          </p:grpSpPr>
          <p:sp>
            <p:nvSpPr>
              <p:cNvPr id="65" name="Freeform 110">
                <a:extLst>
                  <a:ext uri="{FF2B5EF4-FFF2-40B4-BE49-F238E27FC236}">
                    <a16:creationId xmlns:a16="http://schemas.microsoft.com/office/drawing/2014/main" id="{FEE5D5CD-4EB8-4A2A-AB76-E4D81721B7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1413" y="2657476"/>
                <a:ext cx="561975" cy="466725"/>
              </a:xfrm>
              <a:custGeom>
                <a:avLst/>
                <a:gdLst>
                  <a:gd name="T0" fmla="*/ 2699 w 2993"/>
                  <a:gd name="T1" fmla="*/ 701 h 2492"/>
                  <a:gd name="T2" fmla="*/ 1791 w 2993"/>
                  <a:gd name="T3" fmla="*/ 494 h 2492"/>
                  <a:gd name="T4" fmla="*/ 1196 w 2993"/>
                  <a:gd name="T5" fmla="*/ 0 h 2492"/>
                  <a:gd name="T6" fmla="*/ 1102 w 2993"/>
                  <a:gd name="T7" fmla="*/ 695 h 2492"/>
                  <a:gd name="T8" fmla="*/ 789 w 2993"/>
                  <a:gd name="T9" fmla="*/ 701 h 2492"/>
                  <a:gd name="T10" fmla="*/ 695 w 2993"/>
                  <a:gd name="T11" fmla="*/ 501 h 2492"/>
                  <a:gd name="T12" fmla="*/ 0 w 2993"/>
                  <a:gd name="T13" fmla="*/ 595 h 2492"/>
                  <a:gd name="T14" fmla="*/ 93 w 2993"/>
                  <a:gd name="T15" fmla="*/ 2492 h 2492"/>
                  <a:gd name="T16" fmla="*/ 789 w 2993"/>
                  <a:gd name="T17" fmla="*/ 2398 h 2492"/>
                  <a:gd name="T18" fmla="*/ 1057 w 2993"/>
                  <a:gd name="T19" fmla="*/ 2292 h 2492"/>
                  <a:gd name="T20" fmla="*/ 1296 w 2993"/>
                  <a:gd name="T21" fmla="*/ 2492 h 2492"/>
                  <a:gd name="T22" fmla="*/ 2792 w 2993"/>
                  <a:gd name="T23" fmla="*/ 2198 h 2492"/>
                  <a:gd name="T24" fmla="*/ 2893 w 2993"/>
                  <a:gd name="T25" fmla="*/ 1797 h 2492"/>
                  <a:gd name="T26" fmla="*/ 2993 w 2993"/>
                  <a:gd name="T27" fmla="*/ 1396 h 2492"/>
                  <a:gd name="T28" fmla="*/ 2993 w 2993"/>
                  <a:gd name="T29" fmla="*/ 995 h 2492"/>
                  <a:gd name="T30" fmla="*/ 187 w 2993"/>
                  <a:gd name="T31" fmla="*/ 2304 h 2492"/>
                  <a:gd name="T32" fmla="*/ 601 w 2993"/>
                  <a:gd name="T33" fmla="*/ 689 h 2492"/>
                  <a:gd name="T34" fmla="*/ 2398 w 2993"/>
                  <a:gd name="T35" fmla="*/ 1290 h 2492"/>
                  <a:gd name="T36" fmla="*/ 2805 w 2993"/>
                  <a:gd name="T37" fmla="*/ 1396 h 2492"/>
                  <a:gd name="T38" fmla="*/ 2398 w 2993"/>
                  <a:gd name="T39" fmla="*/ 1503 h 2492"/>
                  <a:gd name="T40" fmla="*/ 2398 w 2993"/>
                  <a:gd name="T41" fmla="*/ 1691 h 2492"/>
                  <a:gd name="T42" fmla="*/ 2705 w 2993"/>
                  <a:gd name="T43" fmla="*/ 1797 h 2492"/>
                  <a:gd name="T44" fmla="*/ 2398 w 2993"/>
                  <a:gd name="T45" fmla="*/ 1903 h 2492"/>
                  <a:gd name="T46" fmla="*/ 2398 w 2993"/>
                  <a:gd name="T47" fmla="*/ 2091 h 2492"/>
                  <a:gd name="T48" fmla="*/ 2605 w 2993"/>
                  <a:gd name="T49" fmla="*/ 2198 h 2492"/>
                  <a:gd name="T50" fmla="*/ 1335 w 2993"/>
                  <a:gd name="T51" fmla="*/ 2304 h 2492"/>
                  <a:gd name="T52" fmla="*/ 1095 w 2993"/>
                  <a:gd name="T53" fmla="*/ 2104 h 2492"/>
                  <a:gd name="T54" fmla="*/ 789 w 2993"/>
                  <a:gd name="T55" fmla="*/ 889 h 2492"/>
                  <a:gd name="T56" fmla="*/ 1290 w 2993"/>
                  <a:gd name="T57" fmla="*/ 695 h 2492"/>
                  <a:gd name="T58" fmla="*/ 1296 w 2993"/>
                  <a:gd name="T59" fmla="*/ 188 h 2492"/>
                  <a:gd name="T60" fmla="*/ 1603 w 2993"/>
                  <a:gd name="T61" fmla="*/ 795 h 2492"/>
                  <a:gd name="T62" fmla="*/ 2699 w 2993"/>
                  <a:gd name="T63" fmla="*/ 889 h 2492"/>
                  <a:gd name="T64" fmla="*/ 2699 w 2993"/>
                  <a:gd name="T65" fmla="*/ 1102 h 2492"/>
                  <a:gd name="T66" fmla="*/ 2304 w 2993"/>
                  <a:gd name="T67" fmla="*/ 1196 h 2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93" h="2492">
                    <a:moveTo>
                      <a:pt x="2993" y="995"/>
                    </a:moveTo>
                    <a:cubicBezTo>
                      <a:pt x="2993" y="833"/>
                      <a:pt x="2861" y="701"/>
                      <a:pt x="2699" y="701"/>
                    </a:cubicBezTo>
                    <a:lnTo>
                      <a:pt x="1791" y="701"/>
                    </a:lnTo>
                    <a:lnTo>
                      <a:pt x="1791" y="494"/>
                    </a:lnTo>
                    <a:cubicBezTo>
                      <a:pt x="1791" y="222"/>
                      <a:pt x="1569" y="0"/>
                      <a:pt x="1296" y="0"/>
                    </a:cubicBezTo>
                    <a:lnTo>
                      <a:pt x="1196" y="0"/>
                    </a:lnTo>
                    <a:cubicBezTo>
                      <a:pt x="1144" y="0"/>
                      <a:pt x="1102" y="42"/>
                      <a:pt x="1102" y="94"/>
                    </a:cubicBezTo>
                    <a:lnTo>
                      <a:pt x="1102" y="695"/>
                    </a:lnTo>
                    <a:cubicBezTo>
                      <a:pt x="1102" y="698"/>
                      <a:pt x="1099" y="701"/>
                      <a:pt x="1096" y="701"/>
                    </a:cubicBezTo>
                    <a:lnTo>
                      <a:pt x="789" y="701"/>
                    </a:lnTo>
                    <a:lnTo>
                      <a:pt x="789" y="595"/>
                    </a:lnTo>
                    <a:cubicBezTo>
                      <a:pt x="789" y="543"/>
                      <a:pt x="747" y="501"/>
                      <a:pt x="695" y="501"/>
                    </a:cubicBezTo>
                    <a:lnTo>
                      <a:pt x="93" y="501"/>
                    </a:lnTo>
                    <a:cubicBezTo>
                      <a:pt x="42" y="501"/>
                      <a:pt x="0" y="543"/>
                      <a:pt x="0" y="595"/>
                    </a:cubicBezTo>
                    <a:lnTo>
                      <a:pt x="0" y="2398"/>
                    </a:lnTo>
                    <a:cubicBezTo>
                      <a:pt x="0" y="2450"/>
                      <a:pt x="42" y="2492"/>
                      <a:pt x="93" y="2492"/>
                    </a:cubicBezTo>
                    <a:lnTo>
                      <a:pt x="695" y="2492"/>
                    </a:lnTo>
                    <a:cubicBezTo>
                      <a:pt x="747" y="2492"/>
                      <a:pt x="789" y="2450"/>
                      <a:pt x="789" y="2398"/>
                    </a:cubicBezTo>
                    <a:lnTo>
                      <a:pt x="789" y="2292"/>
                    </a:lnTo>
                    <a:lnTo>
                      <a:pt x="1057" y="2292"/>
                    </a:lnTo>
                    <a:lnTo>
                      <a:pt x="1229" y="2465"/>
                    </a:lnTo>
                    <a:cubicBezTo>
                      <a:pt x="1247" y="2482"/>
                      <a:pt x="1271" y="2492"/>
                      <a:pt x="1296" y="2492"/>
                    </a:cubicBezTo>
                    <a:lnTo>
                      <a:pt x="2498" y="2492"/>
                    </a:lnTo>
                    <a:cubicBezTo>
                      <a:pt x="2660" y="2492"/>
                      <a:pt x="2792" y="2360"/>
                      <a:pt x="2792" y="2198"/>
                    </a:cubicBezTo>
                    <a:cubicBezTo>
                      <a:pt x="2792" y="2143"/>
                      <a:pt x="2778" y="2092"/>
                      <a:pt x="2752" y="2048"/>
                    </a:cubicBezTo>
                    <a:cubicBezTo>
                      <a:pt x="2836" y="1996"/>
                      <a:pt x="2893" y="1903"/>
                      <a:pt x="2893" y="1797"/>
                    </a:cubicBezTo>
                    <a:cubicBezTo>
                      <a:pt x="2893" y="1742"/>
                      <a:pt x="2878" y="1691"/>
                      <a:pt x="2852" y="1647"/>
                    </a:cubicBezTo>
                    <a:cubicBezTo>
                      <a:pt x="2936" y="1596"/>
                      <a:pt x="2993" y="1502"/>
                      <a:pt x="2993" y="1396"/>
                    </a:cubicBezTo>
                    <a:cubicBezTo>
                      <a:pt x="2993" y="1319"/>
                      <a:pt x="2963" y="1248"/>
                      <a:pt x="2914" y="1196"/>
                    </a:cubicBezTo>
                    <a:cubicBezTo>
                      <a:pt x="2963" y="1143"/>
                      <a:pt x="2993" y="1073"/>
                      <a:pt x="2993" y="995"/>
                    </a:cubicBezTo>
                    <a:close/>
                    <a:moveTo>
                      <a:pt x="601" y="2304"/>
                    </a:moveTo>
                    <a:lnTo>
                      <a:pt x="187" y="2304"/>
                    </a:lnTo>
                    <a:lnTo>
                      <a:pt x="187" y="689"/>
                    </a:lnTo>
                    <a:lnTo>
                      <a:pt x="601" y="689"/>
                    </a:lnTo>
                    <a:lnTo>
                      <a:pt x="601" y="2304"/>
                    </a:lnTo>
                    <a:close/>
                    <a:moveTo>
                      <a:pt x="2398" y="1290"/>
                    </a:moveTo>
                    <a:lnTo>
                      <a:pt x="2699" y="1290"/>
                    </a:lnTo>
                    <a:cubicBezTo>
                      <a:pt x="2757" y="1290"/>
                      <a:pt x="2805" y="1337"/>
                      <a:pt x="2805" y="1396"/>
                    </a:cubicBezTo>
                    <a:cubicBezTo>
                      <a:pt x="2805" y="1455"/>
                      <a:pt x="2757" y="1503"/>
                      <a:pt x="2699" y="1503"/>
                    </a:cubicBezTo>
                    <a:lnTo>
                      <a:pt x="2398" y="1503"/>
                    </a:lnTo>
                    <a:cubicBezTo>
                      <a:pt x="2346" y="1503"/>
                      <a:pt x="2304" y="1545"/>
                      <a:pt x="2304" y="1597"/>
                    </a:cubicBezTo>
                    <a:cubicBezTo>
                      <a:pt x="2304" y="1648"/>
                      <a:pt x="2346" y="1691"/>
                      <a:pt x="2398" y="1691"/>
                    </a:cubicBezTo>
                    <a:lnTo>
                      <a:pt x="2598" y="1691"/>
                    </a:lnTo>
                    <a:cubicBezTo>
                      <a:pt x="2657" y="1691"/>
                      <a:pt x="2705" y="1738"/>
                      <a:pt x="2705" y="1797"/>
                    </a:cubicBezTo>
                    <a:cubicBezTo>
                      <a:pt x="2705" y="1856"/>
                      <a:pt x="2657" y="1903"/>
                      <a:pt x="2598" y="1903"/>
                    </a:cubicBezTo>
                    <a:lnTo>
                      <a:pt x="2398" y="1903"/>
                    </a:lnTo>
                    <a:cubicBezTo>
                      <a:pt x="2346" y="1903"/>
                      <a:pt x="2304" y="1946"/>
                      <a:pt x="2304" y="1997"/>
                    </a:cubicBezTo>
                    <a:cubicBezTo>
                      <a:pt x="2304" y="2049"/>
                      <a:pt x="2346" y="2091"/>
                      <a:pt x="2398" y="2091"/>
                    </a:cubicBezTo>
                    <a:lnTo>
                      <a:pt x="2498" y="2091"/>
                    </a:lnTo>
                    <a:cubicBezTo>
                      <a:pt x="2557" y="2091"/>
                      <a:pt x="2605" y="2139"/>
                      <a:pt x="2605" y="2198"/>
                    </a:cubicBezTo>
                    <a:cubicBezTo>
                      <a:pt x="2605" y="2257"/>
                      <a:pt x="2557" y="2304"/>
                      <a:pt x="2498" y="2304"/>
                    </a:cubicBezTo>
                    <a:lnTo>
                      <a:pt x="1335" y="2304"/>
                    </a:lnTo>
                    <a:lnTo>
                      <a:pt x="1162" y="2131"/>
                    </a:lnTo>
                    <a:cubicBezTo>
                      <a:pt x="1144" y="2114"/>
                      <a:pt x="1120" y="2104"/>
                      <a:pt x="1095" y="2104"/>
                    </a:cubicBezTo>
                    <a:lnTo>
                      <a:pt x="789" y="2104"/>
                    </a:lnTo>
                    <a:lnTo>
                      <a:pt x="789" y="889"/>
                    </a:lnTo>
                    <a:lnTo>
                      <a:pt x="1096" y="889"/>
                    </a:lnTo>
                    <a:cubicBezTo>
                      <a:pt x="1203" y="889"/>
                      <a:pt x="1290" y="802"/>
                      <a:pt x="1290" y="695"/>
                    </a:cubicBezTo>
                    <a:lnTo>
                      <a:pt x="1290" y="188"/>
                    </a:lnTo>
                    <a:lnTo>
                      <a:pt x="1296" y="188"/>
                    </a:lnTo>
                    <a:cubicBezTo>
                      <a:pt x="1465" y="188"/>
                      <a:pt x="1603" y="325"/>
                      <a:pt x="1603" y="494"/>
                    </a:cubicBezTo>
                    <a:lnTo>
                      <a:pt x="1603" y="795"/>
                    </a:lnTo>
                    <a:cubicBezTo>
                      <a:pt x="1603" y="847"/>
                      <a:pt x="1645" y="889"/>
                      <a:pt x="1697" y="889"/>
                    </a:cubicBezTo>
                    <a:lnTo>
                      <a:pt x="2699" y="889"/>
                    </a:lnTo>
                    <a:cubicBezTo>
                      <a:pt x="2757" y="889"/>
                      <a:pt x="2805" y="937"/>
                      <a:pt x="2805" y="995"/>
                    </a:cubicBezTo>
                    <a:cubicBezTo>
                      <a:pt x="2805" y="1054"/>
                      <a:pt x="2757" y="1102"/>
                      <a:pt x="2699" y="1102"/>
                    </a:cubicBezTo>
                    <a:lnTo>
                      <a:pt x="2398" y="1102"/>
                    </a:lnTo>
                    <a:cubicBezTo>
                      <a:pt x="2346" y="1102"/>
                      <a:pt x="2304" y="1144"/>
                      <a:pt x="2304" y="1196"/>
                    </a:cubicBezTo>
                    <a:cubicBezTo>
                      <a:pt x="2304" y="1248"/>
                      <a:pt x="2346" y="1290"/>
                      <a:pt x="2398" y="129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111">
                <a:extLst>
                  <a:ext uri="{FF2B5EF4-FFF2-40B4-BE49-F238E27FC236}">
                    <a16:creationId xmlns:a16="http://schemas.microsoft.com/office/drawing/2014/main" id="{16A201D5-D11E-4A8B-8808-587C05F37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138" y="2468563"/>
                <a:ext cx="862013" cy="862013"/>
              </a:xfrm>
              <a:custGeom>
                <a:avLst/>
                <a:gdLst>
                  <a:gd name="T0" fmla="*/ 3604 w 4596"/>
                  <a:gd name="T1" fmla="*/ 407 h 4596"/>
                  <a:gd name="T2" fmla="*/ 3473 w 4596"/>
                  <a:gd name="T3" fmla="*/ 430 h 4596"/>
                  <a:gd name="T4" fmla="*/ 3497 w 4596"/>
                  <a:gd name="T5" fmla="*/ 561 h 4596"/>
                  <a:gd name="T6" fmla="*/ 4408 w 4596"/>
                  <a:gd name="T7" fmla="*/ 2298 h 4596"/>
                  <a:gd name="T8" fmla="*/ 2298 w 4596"/>
                  <a:gd name="T9" fmla="*/ 4408 h 4596"/>
                  <a:gd name="T10" fmla="*/ 188 w 4596"/>
                  <a:gd name="T11" fmla="*/ 2298 h 4596"/>
                  <a:gd name="T12" fmla="*/ 2298 w 4596"/>
                  <a:gd name="T13" fmla="*/ 188 h 4596"/>
                  <a:gd name="T14" fmla="*/ 3164 w 4596"/>
                  <a:gd name="T15" fmla="*/ 373 h 4596"/>
                  <a:gd name="T16" fmla="*/ 3288 w 4596"/>
                  <a:gd name="T17" fmla="*/ 326 h 4596"/>
                  <a:gd name="T18" fmla="*/ 3241 w 4596"/>
                  <a:gd name="T19" fmla="*/ 202 h 4596"/>
                  <a:gd name="T20" fmla="*/ 2298 w 4596"/>
                  <a:gd name="T21" fmla="*/ 0 h 4596"/>
                  <a:gd name="T22" fmla="*/ 0 w 4596"/>
                  <a:gd name="T23" fmla="*/ 2298 h 4596"/>
                  <a:gd name="T24" fmla="*/ 2298 w 4596"/>
                  <a:gd name="T25" fmla="*/ 4596 h 4596"/>
                  <a:gd name="T26" fmla="*/ 4596 w 4596"/>
                  <a:gd name="T27" fmla="*/ 2298 h 4596"/>
                  <a:gd name="T28" fmla="*/ 3604 w 4596"/>
                  <a:gd name="T29" fmla="*/ 407 h 4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96" h="4596">
                    <a:moveTo>
                      <a:pt x="3604" y="407"/>
                    </a:moveTo>
                    <a:cubicBezTo>
                      <a:pt x="3561" y="377"/>
                      <a:pt x="3503" y="388"/>
                      <a:pt x="3473" y="430"/>
                    </a:cubicBezTo>
                    <a:cubicBezTo>
                      <a:pt x="3444" y="473"/>
                      <a:pt x="3454" y="532"/>
                      <a:pt x="3497" y="561"/>
                    </a:cubicBezTo>
                    <a:cubicBezTo>
                      <a:pt x="4068" y="956"/>
                      <a:pt x="4408" y="1605"/>
                      <a:pt x="4408" y="2298"/>
                    </a:cubicBezTo>
                    <a:cubicBezTo>
                      <a:pt x="4408" y="3462"/>
                      <a:pt x="3462" y="4408"/>
                      <a:pt x="2298" y="4408"/>
                    </a:cubicBezTo>
                    <a:cubicBezTo>
                      <a:pt x="1134" y="4408"/>
                      <a:pt x="188" y="3462"/>
                      <a:pt x="188" y="2298"/>
                    </a:cubicBezTo>
                    <a:cubicBezTo>
                      <a:pt x="188" y="1134"/>
                      <a:pt x="1134" y="188"/>
                      <a:pt x="2298" y="188"/>
                    </a:cubicBezTo>
                    <a:cubicBezTo>
                      <a:pt x="2600" y="188"/>
                      <a:pt x="2891" y="250"/>
                      <a:pt x="3164" y="373"/>
                    </a:cubicBezTo>
                    <a:cubicBezTo>
                      <a:pt x="3211" y="394"/>
                      <a:pt x="3267" y="373"/>
                      <a:pt x="3288" y="326"/>
                    </a:cubicBezTo>
                    <a:cubicBezTo>
                      <a:pt x="3310" y="279"/>
                      <a:pt x="3289" y="223"/>
                      <a:pt x="3241" y="202"/>
                    </a:cubicBezTo>
                    <a:cubicBezTo>
                      <a:pt x="2944" y="68"/>
                      <a:pt x="2627" y="0"/>
                      <a:pt x="2298" y="0"/>
                    </a:cubicBezTo>
                    <a:cubicBezTo>
                      <a:pt x="1031" y="0"/>
                      <a:pt x="0" y="1031"/>
                      <a:pt x="0" y="2298"/>
                    </a:cubicBezTo>
                    <a:cubicBezTo>
                      <a:pt x="0" y="3565"/>
                      <a:pt x="1031" y="4596"/>
                      <a:pt x="2298" y="4596"/>
                    </a:cubicBezTo>
                    <a:cubicBezTo>
                      <a:pt x="3565" y="4596"/>
                      <a:pt x="4596" y="3565"/>
                      <a:pt x="4596" y="2298"/>
                    </a:cubicBezTo>
                    <a:cubicBezTo>
                      <a:pt x="4596" y="1543"/>
                      <a:pt x="4225" y="836"/>
                      <a:pt x="3604" y="4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112">
                <a:extLst>
                  <a:ext uri="{FF2B5EF4-FFF2-40B4-BE49-F238E27FC236}">
                    <a16:creationId xmlns:a16="http://schemas.microsoft.com/office/drawing/2014/main" id="{4B15DEC0-BA65-45B5-87CD-3E0EEC1E9A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3275" y="2300288"/>
                <a:ext cx="1201738" cy="1198563"/>
              </a:xfrm>
              <a:custGeom>
                <a:avLst/>
                <a:gdLst>
                  <a:gd name="T0" fmla="*/ 6306 w 6400"/>
                  <a:gd name="T1" fmla="*/ 3106 h 6400"/>
                  <a:gd name="T2" fmla="*/ 6198 w 6400"/>
                  <a:gd name="T3" fmla="*/ 3106 h 6400"/>
                  <a:gd name="T4" fmla="*/ 5321 w 6400"/>
                  <a:gd name="T5" fmla="*/ 1079 h 6400"/>
                  <a:gd name="T6" fmla="*/ 3294 w 6400"/>
                  <a:gd name="T7" fmla="*/ 202 h 6400"/>
                  <a:gd name="T8" fmla="*/ 3294 w 6400"/>
                  <a:gd name="T9" fmla="*/ 94 h 6400"/>
                  <a:gd name="T10" fmla="*/ 3200 w 6400"/>
                  <a:gd name="T11" fmla="*/ 0 h 6400"/>
                  <a:gd name="T12" fmla="*/ 3106 w 6400"/>
                  <a:gd name="T13" fmla="*/ 94 h 6400"/>
                  <a:gd name="T14" fmla="*/ 3106 w 6400"/>
                  <a:gd name="T15" fmla="*/ 202 h 6400"/>
                  <a:gd name="T16" fmla="*/ 1079 w 6400"/>
                  <a:gd name="T17" fmla="*/ 1079 h 6400"/>
                  <a:gd name="T18" fmla="*/ 202 w 6400"/>
                  <a:gd name="T19" fmla="*/ 3106 h 6400"/>
                  <a:gd name="T20" fmla="*/ 94 w 6400"/>
                  <a:gd name="T21" fmla="*/ 3106 h 6400"/>
                  <a:gd name="T22" fmla="*/ 0 w 6400"/>
                  <a:gd name="T23" fmla="*/ 3200 h 6400"/>
                  <a:gd name="T24" fmla="*/ 94 w 6400"/>
                  <a:gd name="T25" fmla="*/ 3294 h 6400"/>
                  <a:gd name="T26" fmla="*/ 202 w 6400"/>
                  <a:gd name="T27" fmla="*/ 3294 h 6400"/>
                  <a:gd name="T28" fmla="*/ 1079 w 6400"/>
                  <a:gd name="T29" fmla="*/ 5321 h 6400"/>
                  <a:gd name="T30" fmla="*/ 3106 w 6400"/>
                  <a:gd name="T31" fmla="*/ 6198 h 6400"/>
                  <a:gd name="T32" fmla="*/ 3106 w 6400"/>
                  <a:gd name="T33" fmla="*/ 6306 h 6400"/>
                  <a:gd name="T34" fmla="*/ 3200 w 6400"/>
                  <a:gd name="T35" fmla="*/ 6400 h 6400"/>
                  <a:gd name="T36" fmla="*/ 3294 w 6400"/>
                  <a:gd name="T37" fmla="*/ 6306 h 6400"/>
                  <a:gd name="T38" fmla="*/ 3294 w 6400"/>
                  <a:gd name="T39" fmla="*/ 6198 h 6400"/>
                  <a:gd name="T40" fmla="*/ 5321 w 6400"/>
                  <a:gd name="T41" fmla="*/ 5321 h 6400"/>
                  <a:gd name="T42" fmla="*/ 6198 w 6400"/>
                  <a:gd name="T43" fmla="*/ 3294 h 6400"/>
                  <a:gd name="T44" fmla="*/ 6306 w 6400"/>
                  <a:gd name="T45" fmla="*/ 3294 h 6400"/>
                  <a:gd name="T46" fmla="*/ 6400 w 6400"/>
                  <a:gd name="T47" fmla="*/ 3200 h 6400"/>
                  <a:gd name="T48" fmla="*/ 6306 w 6400"/>
                  <a:gd name="T49" fmla="*/ 3106 h 6400"/>
                  <a:gd name="T50" fmla="*/ 5805 w 6400"/>
                  <a:gd name="T51" fmla="*/ 3294 h 6400"/>
                  <a:gd name="T52" fmla="*/ 6010 w 6400"/>
                  <a:gd name="T53" fmla="*/ 3294 h 6400"/>
                  <a:gd name="T54" fmla="*/ 3294 w 6400"/>
                  <a:gd name="T55" fmla="*/ 6010 h 6400"/>
                  <a:gd name="T56" fmla="*/ 3294 w 6400"/>
                  <a:gd name="T57" fmla="*/ 5805 h 6400"/>
                  <a:gd name="T58" fmla="*/ 3200 w 6400"/>
                  <a:gd name="T59" fmla="*/ 5711 h 6400"/>
                  <a:gd name="T60" fmla="*/ 3106 w 6400"/>
                  <a:gd name="T61" fmla="*/ 5805 h 6400"/>
                  <a:gd name="T62" fmla="*/ 3106 w 6400"/>
                  <a:gd name="T63" fmla="*/ 6010 h 6400"/>
                  <a:gd name="T64" fmla="*/ 390 w 6400"/>
                  <a:gd name="T65" fmla="*/ 3294 h 6400"/>
                  <a:gd name="T66" fmla="*/ 595 w 6400"/>
                  <a:gd name="T67" fmla="*/ 3294 h 6400"/>
                  <a:gd name="T68" fmla="*/ 689 w 6400"/>
                  <a:gd name="T69" fmla="*/ 3200 h 6400"/>
                  <a:gd name="T70" fmla="*/ 595 w 6400"/>
                  <a:gd name="T71" fmla="*/ 3106 h 6400"/>
                  <a:gd name="T72" fmla="*/ 390 w 6400"/>
                  <a:gd name="T73" fmla="*/ 3106 h 6400"/>
                  <a:gd name="T74" fmla="*/ 3106 w 6400"/>
                  <a:gd name="T75" fmla="*/ 390 h 6400"/>
                  <a:gd name="T76" fmla="*/ 3106 w 6400"/>
                  <a:gd name="T77" fmla="*/ 595 h 6400"/>
                  <a:gd name="T78" fmla="*/ 3200 w 6400"/>
                  <a:gd name="T79" fmla="*/ 689 h 6400"/>
                  <a:gd name="T80" fmla="*/ 3294 w 6400"/>
                  <a:gd name="T81" fmla="*/ 595 h 6400"/>
                  <a:gd name="T82" fmla="*/ 3294 w 6400"/>
                  <a:gd name="T83" fmla="*/ 390 h 6400"/>
                  <a:gd name="T84" fmla="*/ 6010 w 6400"/>
                  <a:gd name="T85" fmla="*/ 3106 h 6400"/>
                  <a:gd name="T86" fmla="*/ 5805 w 6400"/>
                  <a:gd name="T87" fmla="*/ 3106 h 6400"/>
                  <a:gd name="T88" fmla="*/ 5711 w 6400"/>
                  <a:gd name="T89" fmla="*/ 3200 h 6400"/>
                  <a:gd name="T90" fmla="*/ 5805 w 6400"/>
                  <a:gd name="T91" fmla="*/ 3294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00" h="6400">
                    <a:moveTo>
                      <a:pt x="6306" y="3106"/>
                    </a:moveTo>
                    <a:lnTo>
                      <a:pt x="6198" y="3106"/>
                    </a:lnTo>
                    <a:cubicBezTo>
                      <a:pt x="6175" y="2340"/>
                      <a:pt x="5865" y="1623"/>
                      <a:pt x="5321" y="1079"/>
                    </a:cubicBezTo>
                    <a:cubicBezTo>
                      <a:pt x="4777" y="535"/>
                      <a:pt x="4060" y="225"/>
                      <a:pt x="3294" y="202"/>
                    </a:cubicBezTo>
                    <a:lnTo>
                      <a:pt x="3294" y="94"/>
                    </a:lnTo>
                    <a:cubicBezTo>
                      <a:pt x="3294" y="42"/>
                      <a:pt x="3252" y="0"/>
                      <a:pt x="3200" y="0"/>
                    </a:cubicBezTo>
                    <a:cubicBezTo>
                      <a:pt x="3148" y="0"/>
                      <a:pt x="3106" y="42"/>
                      <a:pt x="3106" y="94"/>
                    </a:cubicBezTo>
                    <a:lnTo>
                      <a:pt x="3106" y="202"/>
                    </a:lnTo>
                    <a:cubicBezTo>
                      <a:pt x="2340" y="225"/>
                      <a:pt x="1623" y="535"/>
                      <a:pt x="1079" y="1079"/>
                    </a:cubicBezTo>
                    <a:cubicBezTo>
                      <a:pt x="535" y="1623"/>
                      <a:pt x="225" y="2340"/>
                      <a:pt x="202" y="3106"/>
                    </a:cubicBezTo>
                    <a:lnTo>
                      <a:pt x="94" y="3106"/>
                    </a:lnTo>
                    <a:cubicBezTo>
                      <a:pt x="42" y="3106"/>
                      <a:pt x="0" y="3148"/>
                      <a:pt x="0" y="3200"/>
                    </a:cubicBezTo>
                    <a:cubicBezTo>
                      <a:pt x="0" y="3252"/>
                      <a:pt x="42" y="3294"/>
                      <a:pt x="94" y="3294"/>
                    </a:cubicBezTo>
                    <a:lnTo>
                      <a:pt x="202" y="3294"/>
                    </a:lnTo>
                    <a:cubicBezTo>
                      <a:pt x="225" y="4060"/>
                      <a:pt x="535" y="4777"/>
                      <a:pt x="1079" y="5321"/>
                    </a:cubicBezTo>
                    <a:cubicBezTo>
                      <a:pt x="1623" y="5865"/>
                      <a:pt x="2340" y="6175"/>
                      <a:pt x="3106" y="6198"/>
                    </a:cubicBezTo>
                    <a:lnTo>
                      <a:pt x="3106" y="6306"/>
                    </a:lnTo>
                    <a:cubicBezTo>
                      <a:pt x="3106" y="6358"/>
                      <a:pt x="3148" y="6400"/>
                      <a:pt x="3200" y="6400"/>
                    </a:cubicBezTo>
                    <a:cubicBezTo>
                      <a:pt x="3252" y="6400"/>
                      <a:pt x="3294" y="6358"/>
                      <a:pt x="3294" y="6306"/>
                    </a:cubicBezTo>
                    <a:lnTo>
                      <a:pt x="3294" y="6198"/>
                    </a:lnTo>
                    <a:cubicBezTo>
                      <a:pt x="4060" y="6175"/>
                      <a:pt x="4777" y="5865"/>
                      <a:pt x="5321" y="5321"/>
                    </a:cubicBezTo>
                    <a:cubicBezTo>
                      <a:pt x="5865" y="4777"/>
                      <a:pt x="6175" y="4060"/>
                      <a:pt x="6198" y="3294"/>
                    </a:cubicBezTo>
                    <a:lnTo>
                      <a:pt x="6306" y="3294"/>
                    </a:lnTo>
                    <a:cubicBezTo>
                      <a:pt x="6358" y="3294"/>
                      <a:pt x="6400" y="3252"/>
                      <a:pt x="6400" y="3200"/>
                    </a:cubicBezTo>
                    <a:cubicBezTo>
                      <a:pt x="6400" y="3148"/>
                      <a:pt x="6358" y="3106"/>
                      <a:pt x="6306" y="3106"/>
                    </a:cubicBezTo>
                    <a:close/>
                    <a:moveTo>
                      <a:pt x="5805" y="3294"/>
                    </a:moveTo>
                    <a:lnTo>
                      <a:pt x="6010" y="3294"/>
                    </a:lnTo>
                    <a:cubicBezTo>
                      <a:pt x="5961" y="4770"/>
                      <a:pt x="4770" y="5961"/>
                      <a:pt x="3294" y="6010"/>
                    </a:cubicBezTo>
                    <a:lnTo>
                      <a:pt x="3294" y="5805"/>
                    </a:lnTo>
                    <a:cubicBezTo>
                      <a:pt x="3294" y="5753"/>
                      <a:pt x="3252" y="5711"/>
                      <a:pt x="3200" y="5711"/>
                    </a:cubicBezTo>
                    <a:cubicBezTo>
                      <a:pt x="3148" y="5711"/>
                      <a:pt x="3106" y="5753"/>
                      <a:pt x="3106" y="5805"/>
                    </a:cubicBezTo>
                    <a:lnTo>
                      <a:pt x="3106" y="6010"/>
                    </a:lnTo>
                    <a:cubicBezTo>
                      <a:pt x="1630" y="5961"/>
                      <a:pt x="439" y="4770"/>
                      <a:pt x="390" y="3294"/>
                    </a:cubicBezTo>
                    <a:lnTo>
                      <a:pt x="595" y="3294"/>
                    </a:lnTo>
                    <a:cubicBezTo>
                      <a:pt x="647" y="3294"/>
                      <a:pt x="689" y="3252"/>
                      <a:pt x="689" y="3200"/>
                    </a:cubicBezTo>
                    <a:cubicBezTo>
                      <a:pt x="689" y="3148"/>
                      <a:pt x="647" y="3106"/>
                      <a:pt x="595" y="3106"/>
                    </a:cubicBezTo>
                    <a:lnTo>
                      <a:pt x="390" y="3106"/>
                    </a:lnTo>
                    <a:cubicBezTo>
                      <a:pt x="439" y="1630"/>
                      <a:pt x="1630" y="439"/>
                      <a:pt x="3106" y="390"/>
                    </a:cubicBezTo>
                    <a:lnTo>
                      <a:pt x="3106" y="595"/>
                    </a:lnTo>
                    <a:cubicBezTo>
                      <a:pt x="3106" y="647"/>
                      <a:pt x="3148" y="689"/>
                      <a:pt x="3200" y="689"/>
                    </a:cubicBezTo>
                    <a:cubicBezTo>
                      <a:pt x="3252" y="689"/>
                      <a:pt x="3294" y="647"/>
                      <a:pt x="3294" y="595"/>
                    </a:cubicBezTo>
                    <a:lnTo>
                      <a:pt x="3294" y="390"/>
                    </a:lnTo>
                    <a:cubicBezTo>
                      <a:pt x="4770" y="439"/>
                      <a:pt x="5961" y="1630"/>
                      <a:pt x="6010" y="3106"/>
                    </a:cubicBezTo>
                    <a:lnTo>
                      <a:pt x="5805" y="3106"/>
                    </a:lnTo>
                    <a:cubicBezTo>
                      <a:pt x="5753" y="3106"/>
                      <a:pt x="5711" y="3148"/>
                      <a:pt x="5711" y="3200"/>
                    </a:cubicBezTo>
                    <a:cubicBezTo>
                      <a:pt x="5711" y="3252"/>
                      <a:pt x="5753" y="3294"/>
                      <a:pt x="5805" y="329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CEF66E5-B8D2-4B1D-86A8-3C7992BEFEE2}"/>
                </a:ext>
              </a:extLst>
            </p:cNvPr>
            <p:cNvSpPr txBox="1"/>
            <p:nvPr/>
          </p:nvSpPr>
          <p:spPr>
            <a:xfrm>
              <a:off x="935896" y="1593037"/>
              <a:ext cx="1473426" cy="459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Oct 2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61B77A-9495-4909-904A-154D73E8B700}"/>
                </a:ext>
              </a:extLst>
            </p:cNvPr>
            <p:cNvSpPr txBox="1"/>
            <p:nvPr/>
          </p:nvSpPr>
          <p:spPr>
            <a:xfrm>
              <a:off x="962674" y="2201630"/>
              <a:ext cx="1473426" cy="41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주제 선정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12502B9-A7A6-4D9A-BF02-19AC526A13AF}"/>
                </a:ext>
              </a:extLst>
            </p:cNvPr>
            <p:cNvSpPr txBox="1"/>
            <p:nvPr/>
          </p:nvSpPr>
          <p:spPr>
            <a:xfrm>
              <a:off x="4418172" y="1621811"/>
              <a:ext cx="1557111" cy="459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Oct 10,11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60F29A-70AC-4EDF-A221-E8AD69D5E8D0}"/>
                </a:ext>
              </a:extLst>
            </p:cNvPr>
            <p:cNvSpPr txBox="1"/>
            <p:nvPr/>
          </p:nvSpPr>
          <p:spPr>
            <a:xfrm>
              <a:off x="4354125" y="2065864"/>
              <a:ext cx="1724831" cy="688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Proposal</a:t>
              </a:r>
            </a:p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회의 및 등록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FE4F657-EC3E-4917-9C87-1DE230497E75}"/>
                </a:ext>
              </a:extLst>
            </p:cNvPr>
            <p:cNvSpPr txBox="1"/>
            <p:nvPr/>
          </p:nvSpPr>
          <p:spPr>
            <a:xfrm>
              <a:off x="7885995" y="1633913"/>
              <a:ext cx="1604354" cy="459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Nov 5,6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AF23848-F73B-42F3-B85C-65FEE61D9B23}"/>
                </a:ext>
              </a:extLst>
            </p:cNvPr>
            <p:cNvSpPr txBox="1"/>
            <p:nvPr/>
          </p:nvSpPr>
          <p:spPr>
            <a:xfrm>
              <a:off x="7998523" y="2239489"/>
              <a:ext cx="1473426" cy="41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설문지 구성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08C12E-DC16-4C00-8F4E-FE37A00A9322}"/>
                </a:ext>
              </a:extLst>
            </p:cNvPr>
            <p:cNvSpPr txBox="1"/>
            <p:nvPr/>
          </p:nvSpPr>
          <p:spPr>
            <a:xfrm>
              <a:off x="2625556" y="3896974"/>
              <a:ext cx="1473426" cy="459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Oct 8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E3260E1-99BB-4183-A0DC-CD16E6656EFA}"/>
                </a:ext>
              </a:extLst>
            </p:cNvPr>
            <p:cNvSpPr txBox="1"/>
            <p:nvPr/>
          </p:nvSpPr>
          <p:spPr>
            <a:xfrm>
              <a:off x="2516496" y="4322335"/>
              <a:ext cx="1670764" cy="688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교수님께 주제 관련 문의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CB4BBEC-9C2D-4CA5-9DE6-44F685333311}"/>
                </a:ext>
              </a:extLst>
            </p:cNvPr>
            <p:cNvSpPr txBox="1"/>
            <p:nvPr/>
          </p:nvSpPr>
          <p:spPr>
            <a:xfrm>
              <a:off x="6173993" y="3960913"/>
              <a:ext cx="1566733" cy="459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Oct 28~31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036CEB3-E692-48E6-85B1-5D286EC99F0C}"/>
                </a:ext>
              </a:extLst>
            </p:cNvPr>
            <p:cNvSpPr txBox="1"/>
            <p:nvPr/>
          </p:nvSpPr>
          <p:spPr>
            <a:xfrm>
              <a:off x="6074454" y="4426626"/>
              <a:ext cx="1779100" cy="41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차 발표 준비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D989FF1-2FDD-431B-9757-E3AD52E26419}"/>
              </a:ext>
            </a:extLst>
          </p:cNvPr>
          <p:cNvGrpSpPr/>
          <p:nvPr/>
        </p:nvGrpSpPr>
        <p:grpSpPr>
          <a:xfrm flipH="1">
            <a:off x="1774404" y="4108937"/>
            <a:ext cx="6881185" cy="2578754"/>
            <a:chOff x="815131" y="1573386"/>
            <a:chExt cx="9841521" cy="3719077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45683C4-E6F4-455E-93E9-51C8F39B8F83}"/>
                </a:ext>
              </a:extLst>
            </p:cNvPr>
            <p:cNvSpPr/>
            <p:nvPr/>
          </p:nvSpPr>
          <p:spPr>
            <a:xfrm>
              <a:off x="815131" y="2931473"/>
              <a:ext cx="1607588" cy="497530"/>
            </a:xfrm>
            <a:custGeom>
              <a:avLst/>
              <a:gdLst>
                <a:gd name="connsiteX0" fmla="*/ 953645 w 1778472"/>
                <a:gd name="connsiteY0" fmla="*/ 0 h 550417"/>
                <a:gd name="connsiteX1" fmla="*/ 1108300 w 1778472"/>
                <a:gd name="connsiteY1" fmla="*/ 248575 h 550417"/>
                <a:gd name="connsiteX2" fmla="*/ 1740024 w 1778472"/>
                <a:gd name="connsiteY2" fmla="*/ 248575 h 550417"/>
                <a:gd name="connsiteX3" fmla="*/ 1778472 w 1778472"/>
                <a:gd name="connsiteY3" fmla="*/ 256337 h 550417"/>
                <a:gd name="connsiteX4" fmla="*/ 1778472 w 1778472"/>
                <a:gd name="connsiteY4" fmla="*/ 542655 h 550417"/>
                <a:gd name="connsiteX5" fmla="*/ 1740023 w 1778472"/>
                <a:gd name="connsiteY5" fmla="*/ 550417 h 550417"/>
                <a:gd name="connsiteX6" fmla="*/ 150921 w 1778472"/>
                <a:gd name="connsiteY6" fmla="*/ 550416 h 550417"/>
                <a:gd name="connsiteX7" fmla="*/ 11860 w 1778472"/>
                <a:gd name="connsiteY7" fmla="*/ 458240 h 550417"/>
                <a:gd name="connsiteX8" fmla="*/ 0 w 1778472"/>
                <a:gd name="connsiteY8" fmla="*/ 399496 h 550417"/>
                <a:gd name="connsiteX9" fmla="*/ 11860 w 1778472"/>
                <a:gd name="connsiteY9" fmla="*/ 340751 h 550417"/>
                <a:gd name="connsiteX10" fmla="*/ 150921 w 1778472"/>
                <a:gd name="connsiteY10" fmla="*/ 248575 h 550417"/>
                <a:gd name="connsiteX11" fmla="*/ 798990 w 1778472"/>
                <a:gd name="connsiteY11" fmla="*/ 248575 h 55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78472" h="550417">
                  <a:moveTo>
                    <a:pt x="953645" y="0"/>
                  </a:moveTo>
                  <a:lnTo>
                    <a:pt x="1108300" y="248575"/>
                  </a:lnTo>
                  <a:lnTo>
                    <a:pt x="1740024" y="248575"/>
                  </a:lnTo>
                  <a:lnTo>
                    <a:pt x="1778472" y="256337"/>
                  </a:lnTo>
                  <a:lnTo>
                    <a:pt x="1778472" y="542655"/>
                  </a:lnTo>
                  <a:lnTo>
                    <a:pt x="1740023" y="550417"/>
                  </a:lnTo>
                  <a:lnTo>
                    <a:pt x="150921" y="550416"/>
                  </a:lnTo>
                  <a:cubicBezTo>
                    <a:pt x="88408" y="550416"/>
                    <a:pt x="34771" y="512408"/>
                    <a:pt x="11860" y="458240"/>
                  </a:cubicBezTo>
                  <a:lnTo>
                    <a:pt x="0" y="399496"/>
                  </a:lnTo>
                  <a:lnTo>
                    <a:pt x="11860" y="340751"/>
                  </a:lnTo>
                  <a:cubicBezTo>
                    <a:pt x="34771" y="286583"/>
                    <a:pt x="88408" y="248575"/>
                    <a:pt x="150921" y="248575"/>
                  </a:cubicBezTo>
                  <a:lnTo>
                    <a:pt x="798990" y="248575"/>
                  </a:lnTo>
                  <a:close/>
                </a:path>
              </a:pathLst>
            </a:custGeom>
            <a:solidFill>
              <a:srgbClr val="7FB4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1F1FF2E-45EA-4DD6-95F0-4765D60F8E28}"/>
                </a:ext>
              </a:extLst>
            </p:cNvPr>
            <p:cNvSpPr/>
            <p:nvPr/>
          </p:nvSpPr>
          <p:spPr>
            <a:xfrm flipV="1">
              <a:off x="2507644" y="3162479"/>
              <a:ext cx="1709253" cy="497529"/>
            </a:xfrm>
            <a:custGeom>
              <a:avLst/>
              <a:gdLst>
                <a:gd name="connsiteX0" fmla="*/ 945472 w 1890944"/>
                <a:gd name="connsiteY0" fmla="*/ 0 h 550416"/>
                <a:gd name="connsiteX1" fmla="*/ 1100127 w 1890944"/>
                <a:gd name="connsiteY1" fmla="*/ 248575 h 550416"/>
                <a:gd name="connsiteX2" fmla="*/ 1890944 w 1890944"/>
                <a:gd name="connsiteY2" fmla="*/ 248575 h 550416"/>
                <a:gd name="connsiteX3" fmla="*/ 1890944 w 1890944"/>
                <a:gd name="connsiteY3" fmla="*/ 550416 h 550416"/>
                <a:gd name="connsiteX4" fmla="*/ 0 w 1890944"/>
                <a:gd name="connsiteY4" fmla="*/ 550416 h 550416"/>
                <a:gd name="connsiteX5" fmla="*/ 0 w 1890944"/>
                <a:gd name="connsiteY5" fmla="*/ 248575 h 550416"/>
                <a:gd name="connsiteX6" fmla="*/ 790817 w 1890944"/>
                <a:gd name="connsiteY6" fmla="*/ 248575 h 55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944" h="550416">
                  <a:moveTo>
                    <a:pt x="945472" y="0"/>
                  </a:moveTo>
                  <a:lnTo>
                    <a:pt x="1100127" y="248575"/>
                  </a:lnTo>
                  <a:lnTo>
                    <a:pt x="1890944" y="248575"/>
                  </a:lnTo>
                  <a:lnTo>
                    <a:pt x="1890944" y="550416"/>
                  </a:lnTo>
                  <a:lnTo>
                    <a:pt x="0" y="550416"/>
                  </a:lnTo>
                  <a:lnTo>
                    <a:pt x="0" y="248575"/>
                  </a:lnTo>
                  <a:lnTo>
                    <a:pt x="790817" y="248575"/>
                  </a:lnTo>
                  <a:close/>
                </a:path>
              </a:pathLst>
            </a:custGeom>
            <a:solidFill>
              <a:srgbClr val="3791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4D2A48FD-B351-43F0-B837-05A2C53D9690}"/>
                </a:ext>
              </a:extLst>
            </p:cNvPr>
            <p:cNvSpPr/>
            <p:nvPr/>
          </p:nvSpPr>
          <p:spPr>
            <a:xfrm>
              <a:off x="4301822" y="2931472"/>
              <a:ext cx="1709253" cy="497529"/>
            </a:xfrm>
            <a:custGeom>
              <a:avLst/>
              <a:gdLst>
                <a:gd name="connsiteX0" fmla="*/ 945472 w 1890944"/>
                <a:gd name="connsiteY0" fmla="*/ 0 h 550416"/>
                <a:gd name="connsiteX1" fmla="*/ 1100127 w 1890944"/>
                <a:gd name="connsiteY1" fmla="*/ 248575 h 550416"/>
                <a:gd name="connsiteX2" fmla="*/ 1890944 w 1890944"/>
                <a:gd name="connsiteY2" fmla="*/ 248575 h 550416"/>
                <a:gd name="connsiteX3" fmla="*/ 1890944 w 1890944"/>
                <a:gd name="connsiteY3" fmla="*/ 550416 h 550416"/>
                <a:gd name="connsiteX4" fmla="*/ 0 w 1890944"/>
                <a:gd name="connsiteY4" fmla="*/ 550416 h 550416"/>
                <a:gd name="connsiteX5" fmla="*/ 0 w 1890944"/>
                <a:gd name="connsiteY5" fmla="*/ 248575 h 550416"/>
                <a:gd name="connsiteX6" fmla="*/ 790817 w 1890944"/>
                <a:gd name="connsiteY6" fmla="*/ 248575 h 55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944" h="550416">
                  <a:moveTo>
                    <a:pt x="945472" y="0"/>
                  </a:moveTo>
                  <a:lnTo>
                    <a:pt x="1100127" y="248575"/>
                  </a:lnTo>
                  <a:lnTo>
                    <a:pt x="1890944" y="248575"/>
                  </a:lnTo>
                  <a:lnTo>
                    <a:pt x="1890944" y="550416"/>
                  </a:lnTo>
                  <a:lnTo>
                    <a:pt x="0" y="550416"/>
                  </a:lnTo>
                  <a:lnTo>
                    <a:pt x="0" y="248575"/>
                  </a:lnTo>
                  <a:lnTo>
                    <a:pt x="790817" y="248575"/>
                  </a:lnTo>
                  <a:close/>
                </a:path>
              </a:pathLst>
            </a:custGeom>
            <a:solidFill>
              <a:srgbClr val="485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98A5BCCD-62A4-4161-9330-48783C4EC448}"/>
                </a:ext>
              </a:extLst>
            </p:cNvPr>
            <p:cNvSpPr/>
            <p:nvPr/>
          </p:nvSpPr>
          <p:spPr>
            <a:xfrm flipV="1">
              <a:off x="6096000" y="3162478"/>
              <a:ext cx="1709253" cy="497529"/>
            </a:xfrm>
            <a:custGeom>
              <a:avLst/>
              <a:gdLst>
                <a:gd name="connsiteX0" fmla="*/ 945472 w 1890944"/>
                <a:gd name="connsiteY0" fmla="*/ 0 h 550416"/>
                <a:gd name="connsiteX1" fmla="*/ 1100127 w 1890944"/>
                <a:gd name="connsiteY1" fmla="*/ 248575 h 550416"/>
                <a:gd name="connsiteX2" fmla="*/ 1890944 w 1890944"/>
                <a:gd name="connsiteY2" fmla="*/ 248575 h 550416"/>
                <a:gd name="connsiteX3" fmla="*/ 1890944 w 1890944"/>
                <a:gd name="connsiteY3" fmla="*/ 550416 h 550416"/>
                <a:gd name="connsiteX4" fmla="*/ 0 w 1890944"/>
                <a:gd name="connsiteY4" fmla="*/ 550416 h 550416"/>
                <a:gd name="connsiteX5" fmla="*/ 0 w 1890944"/>
                <a:gd name="connsiteY5" fmla="*/ 248575 h 550416"/>
                <a:gd name="connsiteX6" fmla="*/ 790817 w 1890944"/>
                <a:gd name="connsiteY6" fmla="*/ 248575 h 55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944" h="550416">
                  <a:moveTo>
                    <a:pt x="945472" y="0"/>
                  </a:moveTo>
                  <a:lnTo>
                    <a:pt x="1100127" y="248575"/>
                  </a:lnTo>
                  <a:lnTo>
                    <a:pt x="1890944" y="248575"/>
                  </a:lnTo>
                  <a:lnTo>
                    <a:pt x="1890944" y="550416"/>
                  </a:lnTo>
                  <a:lnTo>
                    <a:pt x="0" y="550416"/>
                  </a:lnTo>
                  <a:lnTo>
                    <a:pt x="0" y="248575"/>
                  </a:lnTo>
                  <a:lnTo>
                    <a:pt x="790817" y="248575"/>
                  </a:lnTo>
                  <a:close/>
                </a:path>
              </a:pathLst>
            </a:custGeom>
            <a:solidFill>
              <a:srgbClr val="F19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FDE802FC-A6E5-40A1-9E1A-59F7E12482C8}"/>
                </a:ext>
              </a:extLst>
            </p:cNvPr>
            <p:cNvSpPr/>
            <p:nvPr/>
          </p:nvSpPr>
          <p:spPr>
            <a:xfrm>
              <a:off x="7890178" y="2931471"/>
              <a:ext cx="1709253" cy="497529"/>
            </a:xfrm>
            <a:custGeom>
              <a:avLst/>
              <a:gdLst>
                <a:gd name="connsiteX0" fmla="*/ 945472 w 1890944"/>
                <a:gd name="connsiteY0" fmla="*/ 0 h 550416"/>
                <a:gd name="connsiteX1" fmla="*/ 1100127 w 1890944"/>
                <a:gd name="connsiteY1" fmla="*/ 248575 h 550416"/>
                <a:gd name="connsiteX2" fmla="*/ 1890944 w 1890944"/>
                <a:gd name="connsiteY2" fmla="*/ 248575 h 550416"/>
                <a:gd name="connsiteX3" fmla="*/ 1890944 w 1890944"/>
                <a:gd name="connsiteY3" fmla="*/ 550416 h 550416"/>
                <a:gd name="connsiteX4" fmla="*/ 0 w 1890944"/>
                <a:gd name="connsiteY4" fmla="*/ 550416 h 550416"/>
                <a:gd name="connsiteX5" fmla="*/ 0 w 1890944"/>
                <a:gd name="connsiteY5" fmla="*/ 248575 h 550416"/>
                <a:gd name="connsiteX6" fmla="*/ 790817 w 1890944"/>
                <a:gd name="connsiteY6" fmla="*/ 248575 h 55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944" h="550416">
                  <a:moveTo>
                    <a:pt x="945472" y="0"/>
                  </a:moveTo>
                  <a:lnTo>
                    <a:pt x="1100127" y="248575"/>
                  </a:lnTo>
                  <a:lnTo>
                    <a:pt x="1890944" y="248575"/>
                  </a:lnTo>
                  <a:lnTo>
                    <a:pt x="1890944" y="550416"/>
                  </a:lnTo>
                  <a:lnTo>
                    <a:pt x="0" y="550416"/>
                  </a:lnTo>
                  <a:lnTo>
                    <a:pt x="0" y="248575"/>
                  </a:lnTo>
                  <a:lnTo>
                    <a:pt x="790817" y="248575"/>
                  </a:lnTo>
                  <a:close/>
                </a:path>
              </a:pathLst>
            </a:custGeom>
            <a:solidFill>
              <a:srgbClr val="EA22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0B80F23-F766-45EC-9B1E-D4716149B868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flipV="1">
              <a:off x="1677145" y="2654428"/>
              <a:ext cx="1650" cy="27704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BD080E38-31C7-449A-B5D7-C1000DED9B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2270" y="3588984"/>
              <a:ext cx="1" cy="371929"/>
            </a:xfrm>
            <a:prstGeom prst="line">
              <a:avLst/>
            </a:prstGeom>
            <a:ln>
              <a:solidFill>
                <a:srgbClr val="3791D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1E46D95-7FC2-41B9-9D64-51971F8D4902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H="1" flipV="1">
              <a:off x="5156448" y="2654428"/>
              <a:ext cx="1" cy="277044"/>
            </a:xfrm>
            <a:prstGeom prst="line">
              <a:avLst/>
            </a:prstGeom>
            <a:ln>
              <a:solidFill>
                <a:srgbClr val="48586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C82B55F-7BCE-4939-A518-2406755485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0626" y="3588983"/>
              <a:ext cx="1" cy="371930"/>
            </a:xfrm>
            <a:prstGeom prst="line">
              <a:avLst/>
            </a:prstGeom>
            <a:ln>
              <a:solidFill>
                <a:srgbClr val="F199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D57F9317-5E3D-4B42-B850-FCE8CF2BCA8F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flipH="1" flipV="1">
              <a:off x="8744804" y="2654428"/>
              <a:ext cx="1" cy="277043"/>
            </a:xfrm>
            <a:prstGeom prst="line">
              <a:avLst/>
            </a:prstGeom>
            <a:ln>
              <a:solidFill>
                <a:srgbClr val="EA223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8C81DFB-2353-4E79-ACAC-ECE05881D896}"/>
                </a:ext>
              </a:extLst>
            </p:cNvPr>
            <p:cNvGrpSpPr/>
            <p:nvPr/>
          </p:nvGrpSpPr>
          <p:grpSpPr>
            <a:xfrm>
              <a:off x="1495596" y="2043120"/>
              <a:ext cx="363098" cy="499506"/>
              <a:chOff x="344488" y="566738"/>
              <a:chExt cx="874713" cy="1203325"/>
            </a:xfrm>
            <a:solidFill>
              <a:schemeClr val="bg1"/>
            </a:solidFill>
          </p:grpSpPr>
          <p:sp>
            <p:nvSpPr>
              <p:cNvPr id="147" name="Freeform 5">
                <a:extLst>
                  <a:ext uri="{FF2B5EF4-FFF2-40B4-BE49-F238E27FC236}">
                    <a16:creationId xmlns:a16="http://schemas.microsoft.com/office/drawing/2014/main" id="{27B4F35F-72B0-43E9-9B84-728ED15967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488" y="566738"/>
                <a:ext cx="874713" cy="1203325"/>
              </a:xfrm>
              <a:custGeom>
                <a:avLst/>
                <a:gdLst>
                  <a:gd name="T0" fmla="*/ 4161 w 4656"/>
                  <a:gd name="T1" fmla="*/ 3612 h 6427"/>
                  <a:gd name="T2" fmla="*/ 4224 w 4656"/>
                  <a:gd name="T3" fmla="*/ 2830 h 6427"/>
                  <a:gd name="T4" fmla="*/ 4629 w 4656"/>
                  <a:gd name="T5" fmla="*/ 2158 h 6427"/>
                  <a:gd name="T6" fmla="*/ 4218 w 4656"/>
                  <a:gd name="T7" fmla="*/ 907 h 6427"/>
                  <a:gd name="T8" fmla="*/ 3494 w 4656"/>
                  <a:gd name="T9" fmla="*/ 606 h 6427"/>
                  <a:gd name="T10" fmla="*/ 2980 w 4656"/>
                  <a:gd name="T11" fmla="*/ 13 h 6427"/>
                  <a:gd name="T12" fmla="*/ 1663 w 4656"/>
                  <a:gd name="T13" fmla="*/ 16 h 6427"/>
                  <a:gd name="T14" fmla="*/ 1153 w 4656"/>
                  <a:gd name="T15" fmla="*/ 612 h 6427"/>
                  <a:gd name="T16" fmla="*/ 430 w 4656"/>
                  <a:gd name="T17" fmla="*/ 918 h 6427"/>
                  <a:gd name="T18" fmla="*/ 27 w 4656"/>
                  <a:gd name="T19" fmla="*/ 2171 h 6427"/>
                  <a:gd name="T20" fmla="*/ 436 w 4656"/>
                  <a:gd name="T21" fmla="*/ 2841 h 6427"/>
                  <a:gd name="T22" fmla="*/ 503 w 4656"/>
                  <a:gd name="T23" fmla="*/ 3622 h 6427"/>
                  <a:gd name="T24" fmla="*/ 35 w 4656"/>
                  <a:gd name="T25" fmla="*/ 5818 h 6427"/>
                  <a:gd name="T26" fmla="*/ 692 w 4656"/>
                  <a:gd name="T27" fmla="*/ 5838 h 6427"/>
                  <a:gd name="T28" fmla="*/ 1096 w 4656"/>
                  <a:gd name="T29" fmla="*/ 6358 h 6427"/>
                  <a:gd name="T30" fmla="*/ 2334 w 4656"/>
                  <a:gd name="T31" fmla="*/ 4212 h 6427"/>
                  <a:gd name="T32" fmla="*/ 3560 w 4656"/>
                  <a:gd name="T33" fmla="*/ 6358 h 6427"/>
                  <a:gd name="T34" fmla="*/ 3964 w 4656"/>
                  <a:gd name="T35" fmla="*/ 5838 h 6427"/>
                  <a:gd name="T36" fmla="*/ 4621 w 4656"/>
                  <a:gd name="T37" fmla="*/ 5818 h 6427"/>
                  <a:gd name="T38" fmla="*/ 1017 w 4656"/>
                  <a:gd name="T39" fmla="*/ 6098 h 6427"/>
                  <a:gd name="T40" fmla="*/ 728 w 4656"/>
                  <a:gd name="T41" fmla="*/ 5639 h 6427"/>
                  <a:gd name="T42" fmla="*/ 1217 w 4656"/>
                  <a:gd name="T43" fmla="*/ 3909 h 6427"/>
                  <a:gd name="T44" fmla="*/ 1676 w 4656"/>
                  <a:gd name="T45" fmla="*/ 4427 h 6427"/>
                  <a:gd name="T46" fmla="*/ 1017 w 4656"/>
                  <a:gd name="T47" fmla="*/ 6098 h 6427"/>
                  <a:gd name="T48" fmla="*/ 2304 w 4656"/>
                  <a:gd name="T49" fmla="*/ 4024 h 6427"/>
                  <a:gd name="T50" fmla="*/ 1296 w 4656"/>
                  <a:gd name="T51" fmla="*/ 3699 h 6427"/>
                  <a:gd name="T52" fmla="*/ 625 w 4656"/>
                  <a:gd name="T53" fmla="*/ 3465 h 6427"/>
                  <a:gd name="T54" fmla="*/ 605 w 4656"/>
                  <a:gd name="T55" fmla="*/ 2755 h 6427"/>
                  <a:gd name="T56" fmla="*/ 602 w 4656"/>
                  <a:gd name="T57" fmla="*/ 1695 h 6427"/>
                  <a:gd name="T58" fmla="*/ 618 w 4656"/>
                  <a:gd name="T59" fmla="*/ 985 h 6427"/>
                  <a:gd name="T60" fmla="*/ 1287 w 4656"/>
                  <a:gd name="T61" fmla="*/ 747 h 6427"/>
                  <a:gd name="T62" fmla="*/ 2294 w 4656"/>
                  <a:gd name="T63" fmla="*/ 417 h 6427"/>
                  <a:gd name="T64" fmla="*/ 2974 w 4656"/>
                  <a:gd name="T65" fmla="*/ 213 h 6427"/>
                  <a:gd name="T66" fmla="*/ 3407 w 4656"/>
                  <a:gd name="T67" fmla="*/ 775 h 6427"/>
                  <a:gd name="T68" fmla="*/ 4033 w 4656"/>
                  <a:gd name="T69" fmla="*/ 1630 h 6427"/>
                  <a:gd name="T70" fmla="*/ 4437 w 4656"/>
                  <a:gd name="T71" fmla="*/ 2214 h 6427"/>
                  <a:gd name="T72" fmla="*/ 4036 w 4656"/>
                  <a:gd name="T73" fmla="*/ 2800 h 6427"/>
                  <a:gd name="T74" fmla="*/ 3416 w 4656"/>
                  <a:gd name="T75" fmla="*/ 3659 h 6427"/>
                  <a:gd name="T76" fmla="*/ 2985 w 4656"/>
                  <a:gd name="T77" fmla="*/ 4224 h 6427"/>
                  <a:gd name="T78" fmla="*/ 3928 w 4656"/>
                  <a:gd name="T79" fmla="*/ 5639 h 6427"/>
                  <a:gd name="T80" fmla="*/ 3639 w 4656"/>
                  <a:gd name="T81" fmla="*/ 6098 h 6427"/>
                  <a:gd name="T82" fmla="*/ 2993 w 4656"/>
                  <a:gd name="T83" fmla="*/ 4424 h 6427"/>
                  <a:gd name="T84" fmla="*/ 3442 w 4656"/>
                  <a:gd name="T85" fmla="*/ 3913 h 6427"/>
                  <a:gd name="T86" fmla="*/ 3928 w 4656"/>
                  <a:gd name="T87" fmla="*/ 5639 h 6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56" h="6427">
                    <a:moveTo>
                      <a:pt x="3594" y="3798"/>
                    </a:moveTo>
                    <a:lnTo>
                      <a:pt x="4161" y="3612"/>
                    </a:lnTo>
                    <a:cubicBezTo>
                      <a:pt x="4200" y="3599"/>
                      <a:pt x="4226" y="3563"/>
                      <a:pt x="4226" y="3523"/>
                    </a:cubicBezTo>
                    <a:lnTo>
                      <a:pt x="4224" y="2830"/>
                    </a:lnTo>
                    <a:lnTo>
                      <a:pt x="4629" y="2269"/>
                    </a:lnTo>
                    <a:cubicBezTo>
                      <a:pt x="4653" y="2236"/>
                      <a:pt x="4653" y="2191"/>
                      <a:pt x="4629" y="2158"/>
                    </a:cubicBezTo>
                    <a:lnTo>
                      <a:pt x="4220" y="1599"/>
                    </a:lnTo>
                    <a:lnTo>
                      <a:pt x="4218" y="907"/>
                    </a:lnTo>
                    <a:cubicBezTo>
                      <a:pt x="4218" y="866"/>
                      <a:pt x="4192" y="830"/>
                      <a:pt x="4153" y="818"/>
                    </a:cubicBezTo>
                    <a:lnTo>
                      <a:pt x="3494" y="606"/>
                    </a:lnTo>
                    <a:lnTo>
                      <a:pt x="3085" y="47"/>
                    </a:lnTo>
                    <a:cubicBezTo>
                      <a:pt x="3061" y="14"/>
                      <a:pt x="3019" y="0"/>
                      <a:pt x="2980" y="13"/>
                    </a:cubicBezTo>
                    <a:lnTo>
                      <a:pt x="2322" y="229"/>
                    </a:lnTo>
                    <a:lnTo>
                      <a:pt x="1663" y="16"/>
                    </a:lnTo>
                    <a:cubicBezTo>
                      <a:pt x="1624" y="4"/>
                      <a:pt x="1582" y="18"/>
                      <a:pt x="1558" y="51"/>
                    </a:cubicBezTo>
                    <a:lnTo>
                      <a:pt x="1153" y="612"/>
                    </a:lnTo>
                    <a:lnTo>
                      <a:pt x="495" y="828"/>
                    </a:lnTo>
                    <a:cubicBezTo>
                      <a:pt x="456" y="841"/>
                      <a:pt x="430" y="877"/>
                      <a:pt x="430" y="918"/>
                    </a:cubicBezTo>
                    <a:lnTo>
                      <a:pt x="432" y="1610"/>
                    </a:lnTo>
                    <a:lnTo>
                      <a:pt x="27" y="2171"/>
                    </a:lnTo>
                    <a:cubicBezTo>
                      <a:pt x="3" y="2204"/>
                      <a:pt x="3" y="2249"/>
                      <a:pt x="27" y="2282"/>
                    </a:cubicBezTo>
                    <a:lnTo>
                      <a:pt x="436" y="2841"/>
                    </a:lnTo>
                    <a:lnTo>
                      <a:pt x="438" y="3533"/>
                    </a:lnTo>
                    <a:cubicBezTo>
                      <a:pt x="438" y="3574"/>
                      <a:pt x="464" y="3610"/>
                      <a:pt x="503" y="3622"/>
                    </a:cubicBezTo>
                    <a:lnTo>
                      <a:pt x="1060" y="3802"/>
                    </a:lnTo>
                    <a:lnTo>
                      <a:pt x="35" y="5818"/>
                    </a:lnTo>
                    <a:cubicBezTo>
                      <a:pt x="0" y="5887"/>
                      <a:pt x="62" y="5968"/>
                      <a:pt x="138" y="5953"/>
                    </a:cubicBezTo>
                    <a:lnTo>
                      <a:pt x="692" y="5838"/>
                    </a:lnTo>
                    <a:lnTo>
                      <a:pt x="926" y="6354"/>
                    </a:lnTo>
                    <a:cubicBezTo>
                      <a:pt x="958" y="6424"/>
                      <a:pt x="1061" y="6427"/>
                      <a:pt x="1096" y="6358"/>
                    </a:cubicBezTo>
                    <a:lnTo>
                      <a:pt x="2158" y="4269"/>
                    </a:lnTo>
                    <a:lnTo>
                      <a:pt x="2334" y="4212"/>
                    </a:lnTo>
                    <a:lnTo>
                      <a:pt x="2495" y="4264"/>
                    </a:lnTo>
                    <a:lnTo>
                      <a:pt x="3560" y="6358"/>
                    </a:lnTo>
                    <a:cubicBezTo>
                      <a:pt x="3595" y="6427"/>
                      <a:pt x="3698" y="6424"/>
                      <a:pt x="3730" y="6354"/>
                    </a:cubicBezTo>
                    <a:lnTo>
                      <a:pt x="3964" y="5838"/>
                    </a:lnTo>
                    <a:lnTo>
                      <a:pt x="4518" y="5953"/>
                    </a:lnTo>
                    <a:cubicBezTo>
                      <a:pt x="4594" y="5969"/>
                      <a:pt x="4656" y="5887"/>
                      <a:pt x="4621" y="5818"/>
                    </a:cubicBezTo>
                    <a:lnTo>
                      <a:pt x="3594" y="3798"/>
                    </a:lnTo>
                    <a:close/>
                    <a:moveTo>
                      <a:pt x="1017" y="6098"/>
                    </a:moveTo>
                    <a:lnTo>
                      <a:pt x="833" y="5692"/>
                    </a:lnTo>
                    <a:cubicBezTo>
                      <a:pt x="814" y="5652"/>
                      <a:pt x="771" y="5630"/>
                      <a:pt x="728" y="5639"/>
                    </a:cubicBezTo>
                    <a:lnTo>
                      <a:pt x="291" y="5729"/>
                    </a:lnTo>
                    <a:lnTo>
                      <a:pt x="1217" y="3909"/>
                    </a:lnTo>
                    <a:lnTo>
                      <a:pt x="1571" y="4394"/>
                    </a:lnTo>
                    <a:cubicBezTo>
                      <a:pt x="1594" y="4426"/>
                      <a:pt x="1637" y="4440"/>
                      <a:pt x="1676" y="4427"/>
                    </a:cubicBezTo>
                    <a:lnTo>
                      <a:pt x="1905" y="4352"/>
                    </a:lnTo>
                    <a:lnTo>
                      <a:pt x="1017" y="6098"/>
                    </a:lnTo>
                    <a:close/>
                    <a:moveTo>
                      <a:pt x="2362" y="4023"/>
                    </a:moveTo>
                    <a:cubicBezTo>
                      <a:pt x="2343" y="4017"/>
                      <a:pt x="2323" y="4017"/>
                      <a:pt x="2304" y="4024"/>
                    </a:cubicBezTo>
                    <a:lnTo>
                      <a:pt x="1682" y="4228"/>
                    </a:lnTo>
                    <a:lnTo>
                      <a:pt x="1296" y="3699"/>
                    </a:lnTo>
                    <a:cubicBezTo>
                      <a:pt x="1284" y="3683"/>
                      <a:pt x="1267" y="3671"/>
                      <a:pt x="1249" y="3665"/>
                    </a:cubicBezTo>
                    <a:lnTo>
                      <a:pt x="625" y="3465"/>
                    </a:lnTo>
                    <a:lnTo>
                      <a:pt x="624" y="2810"/>
                    </a:lnTo>
                    <a:cubicBezTo>
                      <a:pt x="623" y="2790"/>
                      <a:pt x="617" y="2771"/>
                      <a:pt x="605" y="2755"/>
                    </a:cubicBezTo>
                    <a:lnTo>
                      <a:pt x="219" y="2226"/>
                    </a:lnTo>
                    <a:lnTo>
                      <a:pt x="602" y="1695"/>
                    </a:lnTo>
                    <a:cubicBezTo>
                      <a:pt x="614" y="1679"/>
                      <a:pt x="620" y="1660"/>
                      <a:pt x="620" y="1640"/>
                    </a:cubicBezTo>
                    <a:lnTo>
                      <a:pt x="618" y="985"/>
                    </a:lnTo>
                    <a:lnTo>
                      <a:pt x="1240" y="781"/>
                    </a:lnTo>
                    <a:cubicBezTo>
                      <a:pt x="1259" y="775"/>
                      <a:pt x="1276" y="763"/>
                      <a:pt x="1287" y="747"/>
                    </a:cubicBezTo>
                    <a:lnTo>
                      <a:pt x="1671" y="216"/>
                    </a:lnTo>
                    <a:lnTo>
                      <a:pt x="2294" y="417"/>
                    </a:lnTo>
                    <a:cubicBezTo>
                      <a:pt x="2313" y="423"/>
                      <a:pt x="2333" y="423"/>
                      <a:pt x="2352" y="417"/>
                    </a:cubicBezTo>
                    <a:lnTo>
                      <a:pt x="2974" y="213"/>
                    </a:lnTo>
                    <a:lnTo>
                      <a:pt x="3360" y="741"/>
                    </a:lnTo>
                    <a:cubicBezTo>
                      <a:pt x="3372" y="757"/>
                      <a:pt x="3389" y="769"/>
                      <a:pt x="3407" y="775"/>
                    </a:cubicBezTo>
                    <a:lnTo>
                      <a:pt x="4031" y="976"/>
                    </a:lnTo>
                    <a:lnTo>
                      <a:pt x="4033" y="1630"/>
                    </a:lnTo>
                    <a:cubicBezTo>
                      <a:pt x="4033" y="1650"/>
                      <a:pt x="4039" y="1670"/>
                      <a:pt x="4051" y="1686"/>
                    </a:cubicBezTo>
                    <a:lnTo>
                      <a:pt x="4437" y="2214"/>
                    </a:lnTo>
                    <a:lnTo>
                      <a:pt x="4054" y="2745"/>
                    </a:lnTo>
                    <a:cubicBezTo>
                      <a:pt x="4042" y="2761"/>
                      <a:pt x="4036" y="2780"/>
                      <a:pt x="4036" y="2800"/>
                    </a:cubicBezTo>
                    <a:lnTo>
                      <a:pt x="4038" y="3455"/>
                    </a:lnTo>
                    <a:lnTo>
                      <a:pt x="3416" y="3659"/>
                    </a:lnTo>
                    <a:cubicBezTo>
                      <a:pt x="3397" y="3665"/>
                      <a:pt x="3380" y="3677"/>
                      <a:pt x="3369" y="3693"/>
                    </a:cubicBezTo>
                    <a:lnTo>
                      <a:pt x="2985" y="4224"/>
                    </a:lnTo>
                    <a:lnTo>
                      <a:pt x="2362" y="4023"/>
                    </a:lnTo>
                    <a:close/>
                    <a:moveTo>
                      <a:pt x="3928" y="5639"/>
                    </a:moveTo>
                    <a:cubicBezTo>
                      <a:pt x="3885" y="5630"/>
                      <a:pt x="3842" y="5652"/>
                      <a:pt x="3823" y="5692"/>
                    </a:cubicBezTo>
                    <a:lnTo>
                      <a:pt x="3639" y="6098"/>
                    </a:lnTo>
                    <a:lnTo>
                      <a:pt x="2747" y="4345"/>
                    </a:lnTo>
                    <a:lnTo>
                      <a:pt x="2993" y="4424"/>
                    </a:lnTo>
                    <a:cubicBezTo>
                      <a:pt x="3032" y="4436"/>
                      <a:pt x="3074" y="4422"/>
                      <a:pt x="3098" y="4389"/>
                    </a:cubicBezTo>
                    <a:lnTo>
                      <a:pt x="3442" y="3913"/>
                    </a:lnTo>
                    <a:lnTo>
                      <a:pt x="4365" y="5729"/>
                    </a:lnTo>
                    <a:lnTo>
                      <a:pt x="3928" y="56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6">
                <a:extLst>
                  <a:ext uri="{FF2B5EF4-FFF2-40B4-BE49-F238E27FC236}">
                    <a16:creationId xmlns:a16="http://schemas.microsoft.com/office/drawing/2014/main" id="{295D7AC5-9385-4A09-AE28-10098ED96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600" y="681038"/>
                <a:ext cx="598488" cy="598488"/>
              </a:xfrm>
              <a:custGeom>
                <a:avLst/>
                <a:gdLst>
                  <a:gd name="T0" fmla="*/ 2624 w 3194"/>
                  <a:gd name="T1" fmla="*/ 374 h 3195"/>
                  <a:gd name="T2" fmla="*/ 2492 w 3194"/>
                  <a:gd name="T3" fmla="*/ 386 h 3195"/>
                  <a:gd name="T4" fmla="*/ 2503 w 3194"/>
                  <a:gd name="T5" fmla="*/ 518 h 3195"/>
                  <a:gd name="T6" fmla="*/ 3006 w 3194"/>
                  <a:gd name="T7" fmla="*/ 1598 h 3195"/>
                  <a:gd name="T8" fmla="*/ 1597 w 3194"/>
                  <a:gd name="T9" fmla="*/ 3007 h 3195"/>
                  <a:gd name="T10" fmla="*/ 188 w 3194"/>
                  <a:gd name="T11" fmla="*/ 1598 h 3195"/>
                  <a:gd name="T12" fmla="*/ 1597 w 3194"/>
                  <a:gd name="T13" fmla="*/ 188 h 3195"/>
                  <a:gd name="T14" fmla="*/ 2163 w 3194"/>
                  <a:gd name="T15" fmla="*/ 306 h 3195"/>
                  <a:gd name="T16" fmla="*/ 2287 w 3194"/>
                  <a:gd name="T17" fmla="*/ 258 h 3195"/>
                  <a:gd name="T18" fmla="*/ 2238 w 3194"/>
                  <a:gd name="T19" fmla="*/ 134 h 3195"/>
                  <a:gd name="T20" fmla="*/ 1597 w 3194"/>
                  <a:gd name="T21" fmla="*/ 0 h 3195"/>
                  <a:gd name="T22" fmla="*/ 0 w 3194"/>
                  <a:gd name="T23" fmla="*/ 1597 h 3195"/>
                  <a:gd name="T24" fmla="*/ 1597 w 3194"/>
                  <a:gd name="T25" fmla="*/ 3195 h 3195"/>
                  <a:gd name="T26" fmla="*/ 3194 w 3194"/>
                  <a:gd name="T27" fmla="*/ 1598 h 3195"/>
                  <a:gd name="T28" fmla="*/ 2624 w 3194"/>
                  <a:gd name="T29" fmla="*/ 374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94" h="3195">
                    <a:moveTo>
                      <a:pt x="2624" y="374"/>
                    </a:moveTo>
                    <a:cubicBezTo>
                      <a:pt x="2584" y="341"/>
                      <a:pt x="2525" y="346"/>
                      <a:pt x="2492" y="386"/>
                    </a:cubicBezTo>
                    <a:cubicBezTo>
                      <a:pt x="2458" y="425"/>
                      <a:pt x="2463" y="485"/>
                      <a:pt x="2503" y="518"/>
                    </a:cubicBezTo>
                    <a:cubicBezTo>
                      <a:pt x="2823" y="787"/>
                      <a:pt x="3006" y="1180"/>
                      <a:pt x="3006" y="1598"/>
                    </a:cubicBezTo>
                    <a:cubicBezTo>
                      <a:pt x="3006" y="2375"/>
                      <a:pt x="2374" y="3007"/>
                      <a:pt x="1597" y="3007"/>
                    </a:cubicBezTo>
                    <a:cubicBezTo>
                      <a:pt x="820" y="3007"/>
                      <a:pt x="188" y="2375"/>
                      <a:pt x="188" y="1598"/>
                    </a:cubicBezTo>
                    <a:cubicBezTo>
                      <a:pt x="188" y="820"/>
                      <a:pt x="820" y="188"/>
                      <a:pt x="1597" y="188"/>
                    </a:cubicBezTo>
                    <a:cubicBezTo>
                      <a:pt x="1794" y="188"/>
                      <a:pt x="1984" y="228"/>
                      <a:pt x="2163" y="306"/>
                    </a:cubicBezTo>
                    <a:cubicBezTo>
                      <a:pt x="2210" y="327"/>
                      <a:pt x="2266" y="306"/>
                      <a:pt x="2287" y="258"/>
                    </a:cubicBezTo>
                    <a:cubicBezTo>
                      <a:pt x="2307" y="211"/>
                      <a:pt x="2286" y="155"/>
                      <a:pt x="2238" y="134"/>
                    </a:cubicBezTo>
                    <a:cubicBezTo>
                      <a:pt x="2036" y="45"/>
                      <a:pt x="1820" y="0"/>
                      <a:pt x="1597" y="0"/>
                    </a:cubicBezTo>
                    <a:cubicBezTo>
                      <a:pt x="716" y="0"/>
                      <a:pt x="0" y="717"/>
                      <a:pt x="0" y="1597"/>
                    </a:cubicBezTo>
                    <a:cubicBezTo>
                      <a:pt x="0" y="2478"/>
                      <a:pt x="716" y="3195"/>
                      <a:pt x="1597" y="3195"/>
                    </a:cubicBezTo>
                    <a:cubicBezTo>
                      <a:pt x="2478" y="3195"/>
                      <a:pt x="3194" y="2478"/>
                      <a:pt x="3194" y="1598"/>
                    </a:cubicBezTo>
                    <a:cubicBezTo>
                      <a:pt x="3194" y="1125"/>
                      <a:pt x="2986" y="679"/>
                      <a:pt x="2624" y="3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Freeform 7">
                <a:extLst>
                  <a:ext uri="{FF2B5EF4-FFF2-40B4-BE49-F238E27FC236}">
                    <a16:creationId xmlns:a16="http://schemas.microsoft.com/office/drawing/2014/main" id="{B81827CB-2C61-403F-B5AE-F7955FFF1D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138" y="857250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0 h 1570"/>
                  <a:gd name="T22" fmla="*/ 1013 w 2026"/>
                  <a:gd name="T23" fmla="*/ 1363 h 1570"/>
                  <a:gd name="T24" fmla="*/ 383 w 2026"/>
                  <a:gd name="T25" fmla="*/ 810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0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0"/>
                      <a:pt x="56" y="718"/>
                      <a:pt x="240" y="933"/>
                    </a:cubicBezTo>
                    <a:cubicBezTo>
                      <a:pt x="596" y="1347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7"/>
                      <a:pt x="1786" y="933"/>
                    </a:cubicBezTo>
                    <a:cubicBezTo>
                      <a:pt x="1970" y="718"/>
                      <a:pt x="2026" y="480"/>
                      <a:pt x="1940" y="282"/>
                    </a:cubicBezTo>
                    <a:close/>
                    <a:moveTo>
                      <a:pt x="1643" y="810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0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1" y="200"/>
                      <a:pt x="499" y="196"/>
                    </a:cubicBezTo>
                    <a:cubicBezTo>
                      <a:pt x="503" y="196"/>
                      <a:pt x="507" y="196"/>
                      <a:pt x="512" y="196"/>
                    </a:cubicBezTo>
                    <a:cubicBezTo>
                      <a:pt x="669" y="196"/>
                      <a:pt x="821" y="311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5" y="200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2E9F259-144D-4F7E-AC76-83085BCD9FFB}"/>
                </a:ext>
              </a:extLst>
            </p:cNvPr>
            <p:cNvGrpSpPr/>
            <p:nvPr/>
          </p:nvGrpSpPr>
          <p:grpSpPr>
            <a:xfrm>
              <a:off x="3214329" y="4085011"/>
              <a:ext cx="295882" cy="497529"/>
              <a:chOff x="1897063" y="644525"/>
              <a:chExt cx="712788" cy="1198563"/>
            </a:xfrm>
            <a:solidFill>
              <a:schemeClr val="bg1"/>
            </a:solidFill>
          </p:grpSpPr>
          <p:sp>
            <p:nvSpPr>
              <p:cNvPr id="136" name="Oval 11">
                <a:extLst>
                  <a:ext uri="{FF2B5EF4-FFF2-40B4-BE49-F238E27FC236}">
                    <a16:creationId xmlns:a16="http://schemas.microsoft.com/office/drawing/2014/main" id="{26D0F324-3516-40F2-B735-9344AFCE9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201" y="700088"/>
                <a:ext cx="36513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Oval 12">
                <a:extLst>
                  <a:ext uri="{FF2B5EF4-FFF2-40B4-BE49-F238E27FC236}">
                    <a16:creationId xmlns:a16="http://schemas.microsoft.com/office/drawing/2014/main" id="{C6816C65-7E7D-41CD-93D7-E2745BE92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8863" y="700088"/>
                <a:ext cx="34925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Oval 13">
                <a:extLst>
                  <a:ext uri="{FF2B5EF4-FFF2-40B4-BE49-F238E27FC236}">
                    <a16:creationId xmlns:a16="http://schemas.microsoft.com/office/drawing/2014/main" id="{6180749E-A1A7-4D99-B401-464977F6A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6" y="700088"/>
                <a:ext cx="34925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14">
                <a:extLst>
                  <a:ext uri="{FF2B5EF4-FFF2-40B4-BE49-F238E27FC236}">
                    <a16:creationId xmlns:a16="http://schemas.microsoft.com/office/drawing/2014/main" id="{9F54444C-C396-44A0-B7EB-EC0461318D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7063" y="644525"/>
                <a:ext cx="712788" cy="1198563"/>
              </a:xfrm>
              <a:custGeom>
                <a:avLst/>
                <a:gdLst>
                  <a:gd name="T0" fmla="*/ 3701 w 3794"/>
                  <a:gd name="T1" fmla="*/ 3958 h 6400"/>
                  <a:gd name="T2" fmla="*/ 3794 w 3794"/>
                  <a:gd name="T3" fmla="*/ 3864 h 6400"/>
                  <a:gd name="T4" fmla="*/ 3794 w 3794"/>
                  <a:gd name="T5" fmla="*/ 395 h 6400"/>
                  <a:gd name="T6" fmla="*/ 3400 w 3794"/>
                  <a:gd name="T7" fmla="*/ 0 h 6400"/>
                  <a:gd name="T8" fmla="*/ 394 w 3794"/>
                  <a:gd name="T9" fmla="*/ 0 h 6400"/>
                  <a:gd name="T10" fmla="*/ 0 w 3794"/>
                  <a:gd name="T11" fmla="*/ 395 h 6400"/>
                  <a:gd name="T12" fmla="*/ 0 w 3794"/>
                  <a:gd name="T13" fmla="*/ 6005 h 6400"/>
                  <a:gd name="T14" fmla="*/ 394 w 3794"/>
                  <a:gd name="T15" fmla="*/ 6400 h 6400"/>
                  <a:gd name="T16" fmla="*/ 3400 w 3794"/>
                  <a:gd name="T17" fmla="*/ 6400 h 6400"/>
                  <a:gd name="T18" fmla="*/ 3794 w 3794"/>
                  <a:gd name="T19" fmla="*/ 6005 h 6400"/>
                  <a:gd name="T20" fmla="*/ 3794 w 3794"/>
                  <a:gd name="T21" fmla="*/ 4302 h 6400"/>
                  <a:gd name="T22" fmla="*/ 3701 w 3794"/>
                  <a:gd name="T23" fmla="*/ 4208 h 6400"/>
                  <a:gd name="T24" fmla="*/ 3607 w 3794"/>
                  <a:gd name="T25" fmla="*/ 4302 h 6400"/>
                  <a:gd name="T26" fmla="*/ 3607 w 3794"/>
                  <a:gd name="T27" fmla="*/ 5611 h 6400"/>
                  <a:gd name="T28" fmla="*/ 187 w 3794"/>
                  <a:gd name="T29" fmla="*/ 5611 h 6400"/>
                  <a:gd name="T30" fmla="*/ 187 w 3794"/>
                  <a:gd name="T31" fmla="*/ 789 h 6400"/>
                  <a:gd name="T32" fmla="*/ 3607 w 3794"/>
                  <a:gd name="T33" fmla="*/ 789 h 6400"/>
                  <a:gd name="T34" fmla="*/ 3607 w 3794"/>
                  <a:gd name="T35" fmla="*/ 3864 h 6400"/>
                  <a:gd name="T36" fmla="*/ 3701 w 3794"/>
                  <a:gd name="T37" fmla="*/ 3958 h 6400"/>
                  <a:gd name="T38" fmla="*/ 3607 w 3794"/>
                  <a:gd name="T39" fmla="*/ 5799 h 6400"/>
                  <a:gd name="T40" fmla="*/ 3607 w 3794"/>
                  <a:gd name="T41" fmla="*/ 6005 h 6400"/>
                  <a:gd name="T42" fmla="*/ 3400 w 3794"/>
                  <a:gd name="T43" fmla="*/ 6212 h 6400"/>
                  <a:gd name="T44" fmla="*/ 394 w 3794"/>
                  <a:gd name="T45" fmla="*/ 6212 h 6400"/>
                  <a:gd name="T46" fmla="*/ 187 w 3794"/>
                  <a:gd name="T47" fmla="*/ 6005 h 6400"/>
                  <a:gd name="T48" fmla="*/ 187 w 3794"/>
                  <a:gd name="T49" fmla="*/ 5799 h 6400"/>
                  <a:gd name="T50" fmla="*/ 3607 w 3794"/>
                  <a:gd name="T51" fmla="*/ 5799 h 6400"/>
                  <a:gd name="T52" fmla="*/ 187 w 3794"/>
                  <a:gd name="T53" fmla="*/ 601 h 6400"/>
                  <a:gd name="T54" fmla="*/ 187 w 3794"/>
                  <a:gd name="T55" fmla="*/ 395 h 6400"/>
                  <a:gd name="T56" fmla="*/ 394 w 3794"/>
                  <a:gd name="T57" fmla="*/ 188 h 6400"/>
                  <a:gd name="T58" fmla="*/ 3400 w 3794"/>
                  <a:gd name="T59" fmla="*/ 188 h 6400"/>
                  <a:gd name="T60" fmla="*/ 3607 w 3794"/>
                  <a:gd name="T61" fmla="*/ 395 h 6400"/>
                  <a:gd name="T62" fmla="*/ 3607 w 3794"/>
                  <a:gd name="T63" fmla="*/ 601 h 6400"/>
                  <a:gd name="T64" fmla="*/ 187 w 3794"/>
                  <a:gd name="T65" fmla="*/ 601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94" h="6400">
                    <a:moveTo>
                      <a:pt x="3701" y="3958"/>
                    </a:moveTo>
                    <a:cubicBezTo>
                      <a:pt x="3752" y="3958"/>
                      <a:pt x="3794" y="3916"/>
                      <a:pt x="3794" y="3864"/>
                    </a:cubicBezTo>
                    <a:lnTo>
                      <a:pt x="3794" y="395"/>
                    </a:lnTo>
                    <a:cubicBezTo>
                      <a:pt x="3794" y="177"/>
                      <a:pt x="3617" y="0"/>
                      <a:pt x="3400" y="0"/>
                    </a:cubicBezTo>
                    <a:lnTo>
                      <a:pt x="394" y="0"/>
                    </a:lnTo>
                    <a:cubicBezTo>
                      <a:pt x="177" y="0"/>
                      <a:pt x="0" y="177"/>
                      <a:pt x="0" y="395"/>
                    </a:cubicBezTo>
                    <a:lnTo>
                      <a:pt x="0" y="6005"/>
                    </a:lnTo>
                    <a:cubicBezTo>
                      <a:pt x="0" y="6223"/>
                      <a:pt x="177" y="6400"/>
                      <a:pt x="394" y="6400"/>
                    </a:cubicBezTo>
                    <a:lnTo>
                      <a:pt x="3400" y="6400"/>
                    </a:lnTo>
                    <a:cubicBezTo>
                      <a:pt x="3617" y="6400"/>
                      <a:pt x="3794" y="6223"/>
                      <a:pt x="3794" y="6005"/>
                    </a:cubicBezTo>
                    <a:lnTo>
                      <a:pt x="3794" y="4302"/>
                    </a:lnTo>
                    <a:cubicBezTo>
                      <a:pt x="3794" y="4250"/>
                      <a:pt x="3752" y="4208"/>
                      <a:pt x="3701" y="4208"/>
                    </a:cubicBezTo>
                    <a:cubicBezTo>
                      <a:pt x="3649" y="4208"/>
                      <a:pt x="3607" y="4250"/>
                      <a:pt x="3607" y="4302"/>
                    </a:cubicBezTo>
                    <a:lnTo>
                      <a:pt x="3607" y="5611"/>
                    </a:lnTo>
                    <a:lnTo>
                      <a:pt x="187" y="5611"/>
                    </a:lnTo>
                    <a:lnTo>
                      <a:pt x="187" y="789"/>
                    </a:lnTo>
                    <a:lnTo>
                      <a:pt x="3607" y="789"/>
                    </a:lnTo>
                    <a:lnTo>
                      <a:pt x="3607" y="3864"/>
                    </a:lnTo>
                    <a:cubicBezTo>
                      <a:pt x="3607" y="3916"/>
                      <a:pt x="3649" y="3958"/>
                      <a:pt x="3701" y="3958"/>
                    </a:cubicBezTo>
                    <a:close/>
                    <a:moveTo>
                      <a:pt x="3607" y="5799"/>
                    </a:moveTo>
                    <a:lnTo>
                      <a:pt x="3607" y="6005"/>
                    </a:lnTo>
                    <a:cubicBezTo>
                      <a:pt x="3607" y="6119"/>
                      <a:pt x="3514" y="6212"/>
                      <a:pt x="3400" y="6212"/>
                    </a:cubicBezTo>
                    <a:lnTo>
                      <a:pt x="394" y="6212"/>
                    </a:lnTo>
                    <a:cubicBezTo>
                      <a:pt x="280" y="6212"/>
                      <a:pt x="187" y="6119"/>
                      <a:pt x="187" y="6005"/>
                    </a:cubicBezTo>
                    <a:lnTo>
                      <a:pt x="187" y="5799"/>
                    </a:lnTo>
                    <a:lnTo>
                      <a:pt x="3607" y="5799"/>
                    </a:lnTo>
                    <a:close/>
                    <a:moveTo>
                      <a:pt x="187" y="601"/>
                    </a:moveTo>
                    <a:lnTo>
                      <a:pt x="187" y="395"/>
                    </a:lnTo>
                    <a:cubicBezTo>
                      <a:pt x="187" y="281"/>
                      <a:pt x="280" y="188"/>
                      <a:pt x="394" y="188"/>
                    </a:cubicBezTo>
                    <a:lnTo>
                      <a:pt x="3400" y="188"/>
                    </a:lnTo>
                    <a:cubicBezTo>
                      <a:pt x="3514" y="188"/>
                      <a:pt x="3607" y="281"/>
                      <a:pt x="3607" y="395"/>
                    </a:cubicBezTo>
                    <a:lnTo>
                      <a:pt x="3607" y="601"/>
                    </a:lnTo>
                    <a:lnTo>
                      <a:pt x="187" y="60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15">
                <a:extLst>
                  <a:ext uri="{FF2B5EF4-FFF2-40B4-BE49-F238E27FC236}">
                    <a16:creationId xmlns:a16="http://schemas.microsoft.com/office/drawing/2014/main" id="{FF5BEC16-FD72-449A-BF66-C33C603C8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688" y="1752600"/>
                <a:ext cx="109538" cy="34925"/>
              </a:xfrm>
              <a:custGeom>
                <a:avLst/>
                <a:gdLst>
                  <a:gd name="T0" fmla="*/ 494 w 588"/>
                  <a:gd name="T1" fmla="*/ 0 h 187"/>
                  <a:gd name="T2" fmla="*/ 94 w 588"/>
                  <a:gd name="T3" fmla="*/ 0 h 187"/>
                  <a:gd name="T4" fmla="*/ 0 w 588"/>
                  <a:gd name="T5" fmla="*/ 93 h 187"/>
                  <a:gd name="T6" fmla="*/ 94 w 588"/>
                  <a:gd name="T7" fmla="*/ 187 h 187"/>
                  <a:gd name="T8" fmla="*/ 494 w 588"/>
                  <a:gd name="T9" fmla="*/ 187 h 187"/>
                  <a:gd name="T10" fmla="*/ 588 w 588"/>
                  <a:gd name="T11" fmla="*/ 93 h 187"/>
                  <a:gd name="T12" fmla="*/ 494 w 58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8" h="187">
                    <a:moveTo>
                      <a:pt x="494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7"/>
                      <a:pt x="94" y="187"/>
                    </a:cubicBezTo>
                    <a:lnTo>
                      <a:pt x="494" y="187"/>
                    </a:lnTo>
                    <a:cubicBezTo>
                      <a:pt x="546" y="187"/>
                      <a:pt x="588" y="145"/>
                      <a:pt x="588" y="93"/>
                    </a:cubicBezTo>
                    <a:cubicBezTo>
                      <a:pt x="588" y="42"/>
                      <a:pt x="546" y="0"/>
                      <a:pt x="49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Oval 16">
                <a:extLst>
                  <a:ext uri="{FF2B5EF4-FFF2-40B4-BE49-F238E27FC236}">
                    <a16:creationId xmlns:a16="http://schemas.microsoft.com/office/drawing/2014/main" id="{6627C233-0B74-451F-AFAF-2E46E7D76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201" y="700088"/>
                <a:ext cx="36513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Oval 17">
                <a:extLst>
                  <a:ext uri="{FF2B5EF4-FFF2-40B4-BE49-F238E27FC236}">
                    <a16:creationId xmlns:a16="http://schemas.microsoft.com/office/drawing/2014/main" id="{B60E6198-860B-4DB8-9B0D-BE760EC9D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8863" y="700088"/>
                <a:ext cx="34925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Oval 18">
                <a:extLst>
                  <a:ext uri="{FF2B5EF4-FFF2-40B4-BE49-F238E27FC236}">
                    <a16:creationId xmlns:a16="http://schemas.microsoft.com/office/drawing/2014/main" id="{6F9300D2-FE84-4A86-9B90-8760D82F8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6" y="700088"/>
                <a:ext cx="34925" cy="34925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Freeform 19">
                <a:extLst>
                  <a:ext uri="{FF2B5EF4-FFF2-40B4-BE49-F238E27FC236}">
                    <a16:creationId xmlns:a16="http://schemas.microsoft.com/office/drawing/2014/main" id="{E02FB71F-9749-4439-A48C-B2C3C8CD29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0726" y="944563"/>
                <a:ext cx="525463" cy="523875"/>
              </a:xfrm>
              <a:custGeom>
                <a:avLst/>
                <a:gdLst>
                  <a:gd name="T0" fmla="*/ 1396 w 2792"/>
                  <a:gd name="T1" fmla="*/ 0 h 2793"/>
                  <a:gd name="T2" fmla="*/ 0 w 2792"/>
                  <a:gd name="T3" fmla="*/ 1397 h 2793"/>
                  <a:gd name="T4" fmla="*/ 1396 w 2792"/>
                  <a:gd name="T5" fmla="*/ 2793 h 2793"/>
                  <a:gd name="T6" fmla="*/ 2792 w 2792"/>
                  <a:gd name="T7" fmla="*/ 1397 h 2793"/>
                  <a:gd name="T8" fmla="*/ 1396 w 2792"/>
                  <a:gd name="T9" fmla="*/ 0 h 2793"/>
                  <a:gd name="T10" fmla="*/ 1396 w 2792"/>
                  <a:gd name="T11" fmla="*/ 2605 h 2793"/>
                  <a:gd name="T12" fmla="*/ 187 w 2792"/>
                  <a:gd name="T13" fmla="*/ 1397 h 2793"/>
                  <a:gd name="T14" fmla="*/ 1396 w 2792"/>
                  <a:gd name="T15" fmla="*/ 188 h 2793"/>
                  <a:gd name="T16" fmla="*/ 2605 w 2792"/>
                  <a:gd name="T17" fmla="*/ 1397 h 2793"/>
                  <a:gd name="T18" fmla="*/ 1396 w 2792"/>
                  <a:gd name="T19" fmla="*/ 2605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92" h="2793">
                    <a:moveTo>
                      <a:pt x="1396" y="0"/>
                    </a:moveTo>
                    <a:cubicBezTo>
                      <a:pt x="626" y="0"/>
                      <a:pt x="0" y="627"/>
                      <a:pt x="0" y="1397"/>
                    </a:cubicBezTo>
                    <a:cubicBezTo>
                      <a:pt x="0" y="2167"/>
                      <a:pt x="626" y="2793"/>
                      <a:pt x="1396" y="2793"/>
                    </a:cubicBezTo>
                    <a:cubicBezTo>
                      <a:pt x="2166" y="2793"/>
                      <a:pt x="2792" y="2167"/>
                      <a:pt x="2792" y="1397"/>
                    </a:cubicBezTo>
                    <a:cubicBezTo>
                      <a:pt x="2792" y="627"/>
                      <a:pt x="2166" y="0"/>
                      <a:pt x="1396" y="0"/>
                    </a:cubicBezTo>
                    <a:close/>
                    <a:moveTo>
                      <a:pt x="1396" y="2605"/>
                    </a:moveTo>
                    <a:cubicBezTo>
                      <a:pt x="730" y="2605"/>
                      <a:pt x="187" y="2063"/>
                      <a:pt x="187" y="1397"/>
                    </a:cubicBezTo>
                    <a:cubicBezTo>
                      <a:pt x="187" y="730"/>
                      <a:pt x="730" y="188"/>
                      <a:pt x="1396" y="188"/>
                    </a:cubicBezTo>
                    <a:cubicBezTo>
                      <a:pt x="2062" y="188"/>
                      <a:pt x="2605" y="730"/>
                      <a:pt x="2605" y="1397"/>
                    </a:cubicBezTo>
                    <a:cubicBezTo>
                      <a:pt x="2605" y="2063"/>
                      <a:pt x="2062" y="2605"/>
                      <a:pt x="1396" y="26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20">
                <a:extLst>
                  <a:ext uri="{FF2B5EF4-FFF2-40B4-BE49-F238E27FC236}">
                    <a16:creationId xmlns:a16="http://schemas.microsoft.com/office/drawing/2014/main" id="{9E68C2DC-251F-433A-8584-F7EE72EA2A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41538" y="1033463"/>
                <a:ext cx="282575" cy="344488"/>
              </a:xfrm>
              <a:custGeom>
                <a:avLst/>
                <a:gdLst>
                  <a:gd name="T0" fmla="*/ 1446 w 1504"/>
                  <a:gd name="T1" fmla="*/ 840 h 1839"/>
                  <a:gd name="T2" fmla="*/ 143 w 1504"/>
                  <a:gd name="T3" fmla="*/ 38 h 1839"/>
                  <a:gd name="T4" fmla="*/ 0 w 1504"/>
                  <a:gd name="T5" fmla="*/ 118 h 1839"/>
                  <a:gd name="T6" fmla="*/ 0 w 1504"/>
                  <a:gd name="T7" fmla="*/ 1721 h 1839"/>
                  <a:gd name="T8" fmla="*/ 143 w 1504"/>
                  <a:gd name="T9" fmla="*/ 1801 h 1839"/>
                  <a:gd name="T10" fmla="*/ 1446 w 1504"/>
                  <a:gd name="T11" fmla="*/ 1000 h 1839"/>
                  <a:gd name="T12" fmla="*/ 1446 w 1504"/>
                  <a:gd name="T13" fmla="*/ 840 h 1839"/>
                  <a:gd name="T14" fmla="*/ 188 w 1504"/>
                  <a:gd name="T15" fmla="*/ 1553 h 1839"/>
                  <a:gd name="T16" fmla="*/ 188 w 1504"/>
                  <a:gd name="T17" fmla="*/ 286 h 1839"/>
                  <a:gd name="T18" fmla="*/ 1217 w 1504"/>
                  <a:gd name="T19" fmla="*/ 920 h 1839"/>
                  <a:gd name="T20" fmla="*/ 188 w 1504"/>
                  <a:gd name="T21" fmla="*/ 1553 h 1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4" h="1839">
                    <a:moveTo>
                      <a:pt x="1446" y="840"/>
                    </a:moveTo>
                    <a:lnTo>
                      <a:pt x="143" y="38"/>
                    </a:lnTo>
                    <a:cubicBezTo>
                      <a:pt x="82" y="0"/>
                      <a:pt x="0" y="46"/>
                      <a:pt x="0" y="118"/>
                    </a:cubicBezTo>
                    <a:lnTo>
                      <a:pt x="0" y="1721"/>
                    </a:lnTo>
                    <a:cubicBezTo>
                      <a:pt x="0" y="1793"/>
                      <a:pt x="82" y="1839"/>
                      <a:pt x="143" y="1801"/>
                    </a:cubicBezTo>
                    <a:lnTo>
                      <a:pt x="1446" y="1000"/>
                    </a:lnTo>
                    <a:cubicBezTo>
                      <a:pt x="1504" y="964"/>
                      <a:pt x="1504" y="876"/>
                      <a:pt x="1446" y="840"/>
                    </a:cubicBezTo>
                    <a:close/>
                    <a:moveTo>
                      <a:pt x="188" y="1553"/>
                    </a:moveTo>
                    <a:lnTo>
                      <a:pt x="188" y="286"/>
                    </a:lnTo>
                    <a:lnTo>
                      <a:pt x="1217" y="920"/>
                    </a:lnTo>
                    <a:lnTo>
                      <a:pt x="188" y="155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Freeform 21">
                <a:extLst>
                  <a:ext uri="{FF2B5EF4-FFF2-40B4-BE49-F238E27FC236}">
                    <a16:creationId xmlns:a16="http://schemas.microsoft.com/office/drawing/2014/main" id="{EE5E8024-2568-4BA4-B2F3-1582729BF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876" y="1508125"/>
                <a:ext cx="430213" cy="109538"/>
              </a:xfrm>
              <a:custGeom>
                <a:avLst/>
                <a:gdLst>
                  <a:gd name="T0" fmla="*/ 2198 w 2292"/>
                  <a:gd name="T1" fmla="*/ 200 h 589"/>
                  <a:gd name="T2" fmla="*/ 589 w 2292"/>
                  <a:gd name="T3" fmla="*/ 200 h 589"/>
                  <a:gd name="T4" fmla="*/ 589 w 2292"/>
                  <a:gd name="T5" fmla="*/ 94 h 589"/>
                  <a:gd name="T6" fmla="*/ 495 w 2292"/>
                  <a:gd name="T7" fmla="*/ 0 h 589"/>
                  <a:gd name="T8" fmla="*/ 401 w 2292"/>
                  <a:gd name="T9" fmla="*/ 94 h 589"/>
                  <a:gd name="T10" fmla="*/ 401 w 2292"/>
                  <a:gd name="T11" fmla="*/ 200 h 589"/>
                  <a:gd name="T12" fmla="*/ 94 w 2292"/>
                  <a:gd name="T13" fmla="*/ 200 h 589"/>
                  <a:gd name="T14" fmla="*/ 0 w 2292"/>
                  <a:gd name="T15" fmla="*/ 294 h 589"/>
                  <a:gd name="T16" fmla="*/ 94 w 2292"/>
                  <a:gd name="T17" fmla="*/ 388 h 589"/>
                  <a:gd name="T18" fmla="*/ 401 w 2292"/>
                  <a:gd name="T19" fmla="*/ 388 h 589"/>
                  <a:gd name="T20" fmla="*/ 401 w 2292"/>
                  <a:gd name="T21" fmla="*/ 495 h 589"/>
                  <a:gd name="T22" fmla="*/ 495 w 2292"/>
                  <a:gd name="T23" fmla="*/ 589 h 589"/>
                  <a:gd name="T24" fmla="*/ 589 w 2292"/>
                  <a:gd name="T25" fmla="*/ 495 h 589"/>
                  <a:gd name="T26" fmla="*/ 589 w 2292"/>
                  <a:gd name="T27" fmla="*/ 388 h 589"/>
                  <a:gd name="T28" fmla="*/ 2198 w 2292"/>
                  <a:gd name="T29" fmla="*/ 388 h 589"/>
                  <a:gd name="T30" fmla="*/ 2292 w 2292"/>
                  <a:gd name="T31" fmla="*/ 294 h 589"/>
                  <a:gd name="T32" fmla="*/ 2198 w 2292"/>
                  <a:gd name="T33" fmla="*/ 200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92" h="589">
                    <a:moveTo>
                      <a:pt x="2198" y="200"/>
                    </a:moveTo>
                    <a:lnTo>
                      <a:pt x="589" y="200"/>
                    </a:lnTo>
                    <a:lnTo>
                      <a:pt x="589" y="94"/>
                    </a:lnTo>
                    <a:cubicBezTo>
                      <a:pt x="589" y="42"/>
                      <a:pt x="547" y="0"/>
                      <a:pt x="495" y="0"/>
                    </a:cubicBezTo>
                    <a:cubicBezTo>
                      <a:pt x="443" y="0"/>
                      <a:pt x="401" y="42"/>
                      <a:pt x="401" y="94"/>
                    </a:cubicBezTo>
                    <a:lnTo>
                      <a:pt x="401" y="200"/>
                    </a:lnTo>
                    <a:lnTo>
                      <a:pt x="94" y="200"/>
                    </a:lnTo>
                    <a:cubicBezTo>
                      <a:pt x="42" y="200"/>
                      <a:pt x="0" y="242"/>
                      <a:pt x="0" y="294"/>
                    </a:cubicBezTo>
                    <a:cubicBezTo>
                      <a:pt x="0" y="346"/>
                      <a:pt x="42" y="388"/>
                      <a:pt x="94" y="388"/>
                    </a:cubicBezTo>
                    <a:lnTo>
                      <a:pt x="401" y="388"/>
                    </a:lnTo>
                    <a:lnTo>
                      <a:pt x="401" y="495"/>
                    </a:lnTo>
                    <a:cubicBezTo>
                      <a:pt x="401" y="547"/>
                      <a:pt x="443" y="589"/>
                      <a:pt x="495" y="589"/>
                    </a:cubicBezTo>
                    <a:cubicBezTo>
                      <a:pt x="547" y="589"/>
                      <a:pt x="589" y="547"/>
                      <a:pt x="589" y="495"/>
                    </a:cubicBezTo>
                    <a:lnTo>
                      <a:pt x="589" y="388"/>
                    </a:lnTo>
                    <a:lnTo>
                      <a:pt x="2198" y="388"/>
                    </a:lnTo>
                    <a:cubicBezTo>
                      <a:pt x="2250" y="388"/>
                      <a:pt x="2292" y="346"/>
                      <a:pt x="2292" y="294"/>
                    </a:cubicBezTo>
                    <a:cubicBezTo>
                      <a:pt x="2292" y="242"/>
                      <a:pt x="2250" y="200"/>
                      <a:pt x="2198" y="2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139CBED-09EA-4150-807D-266AF07F95B4}"/>
                </a:ext>
              </a:extLst>
            </p:cNvPr>
            <p:cNvGrpSpPr/>
            <p:nvPr/>
          </p:nvGrpSpPr>
          <p:grpSpPr>
            <a:xfrm>
              <a:off x="8519103" y="2033234"/>
              <a:ext cx="451401" cy="497529"/>
              <a:chOff x="5168900" y="568325"/>
              <a:chExt cx="1087438" cy="1198563"/>
            </a:xfrm>
            <a:solidFill>
              <a:schemeClr val="bg1"/>
            </a:solidFill>
          </p:grpSpPr>
          <p:sp>
            <p:nvSpPr>
              <p:cNvPr id="133" name="Freeform 38">
                <a:extLst>
                  <a:ext uri="{FF2B5EF4-FFF2-40B4-BE49-F238E27FC236}">
                    <a16:creationId xmlns:a16="http://schemas.microsoft.com/office/drawing/2014/main" id="{7AB48FF5-21F5-4E17-8D15-2136D6137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68900" y="568325"/>
                <a:ext cx="1087438" cy="1198563"/>
              </a:xfrm>
              <a:custGeom>
                <a:avLst/>
                <a:gdLst>
                  <a:gd name="T0" fmla="*/ 5798 w 5798"/>
                  <a:gd name="T1" fmla="*/ 495 h 6400"/>
                  <a:gd name="T2" fmla="*/ 2805 w 5798"/>
                  <a:gd name="T3" fmla="*/ 495 h 6400"/>
                  <a:gd name="T4" fmla="*/ 578 w 5798"/>
                  <a:gd name="T5" fmla="*/ 3807 h 6400"/>
                  <a:gd name="T6" fmla="*/ 0 w 5798"/>
                  <a:gd name="T7" fmla="*/ 5905 h 6400"/>
                  <a:gd name="T8" fmla="*/ 2993 w 5798"/>
                  <a:gd name="T9" fmla="*/ 5905 h 6400"/>
                  <a:gd name="T10" fmla="*/ 5220 w 5798"/>
                  <a:gd name="T11" fmla="*/ 2593 h 6400"/>
                  <a:gd name="T12" fmla="*/ 5798 w 5798"/>
                  <a:gd name="T13" fmla="*/ 1356 h 6400"/>
                  <a:gd name="T14" fmla="*/ 5611 w 5798"/>
                  <a:gd name="T15" fmla="*/ 2098 h 6400"/>
                  <a:gd name="T16" fmla="*/ 4346 w 5798"/>
                  <a:gd name="T17" fmla="*/ 2423 h 6400"/>
                  <a:gd name="T18" fmla="*/ 3600 w 5798"/>
                  <a:gd name="T19" fmla="*/ 2405 h 6400"/>
                  <a:gd name="T20" fmla="*/ 2993 w 5798"/>
                  <a:gd name="T21" fmla="*/ 495 h 6400"/>
                  <a:gd name="T22" fmla="*/ 5611 w 5798"/>
                  <a:gd name="T23" fmla="*/ 495 h 6400"/>
                  <a:gd name="T24" fmla="*/ 2805 w 5798"/>
                  <a:gd name="T25" fmla="*/ 1025 h 6400"/>
                  <a:gd name="T26" fmla="*/ 2493 w 5798"/>
                  <a:gd name="T27" fmla="*/ 1598 h 6400"/>
                  <a:gd name="T28" fmla="*/ 2224 w 5798"/>
                  <a:gd name="T29" fmla="*/ 1904 h 6400"/>
                  <a:gd name="T30" fmla="*/ 1391 w 5798"/>
                  <a:gd name="T31" fmla="*/ 3106 h 6400"/>
                  <a:gd name="T32" fmla="*/ 2104 w 5798"/>
                  <a:gd name="T33" fmla="*/ 3106 h 6400"/>
                  <a:gd name="T34" fmla="*/ 1438 w 5798"/>
                  <a:gd name="T35" fmla="*/ 3753 h 6400"/>
                  <a:gd name="T36" fmla="*/ 1961 w 5798"/>
                  <a:gd name="T37" fmla="*/ 1199 h 6400"/>
                  <a:gd name="T38" fmla="*/ 1110 w 5798"/>
                  <a:gd name="T39" fmla="*/ 1904 h 6400"/>
                  <a:gd name="T40" fmla="*/ 995 w 5798"/>
                  <a:gd name="T41" fmla="*/ 2092 h 6400"/>
                  <a:gd name="T42" fmla="*/ 691 w 5798"/>
                  <a:gd name="T43" fmla="*/ 3106 h 6400"/>
                  <a:gd name="T44" fmla="*/ 1257 w 5798"/>
                  <a:gd name="T45" fmla="*/ 3807 h 6400"/>
                  <a:gd name="T46" fmla="*/ 1203 w 5798"/>
                  <a:gd name="T47" fmla="*/ 3294 h 6400"/>
                  <a:gd name="T48" fmla="*/ 494 w 5798"/>
                  <a:gd name="T49" fmla="*/ 6212 h 6400"/>
                  <a:gd name="T50" fmla="*/ 494 w 5798"/>
                  <a:gd name="T51" fmla="*/ 3995 h 6400"/>
                  <a:gd name="T52" fmla="*/ 2104 w 5798"/>
                  <a:gd name="T53" fmla="*/ 3488 h 6400"/>
                  <a:gd name="T54" fmla="*/ 2498 w 5798"/>
                  <a:gd name="T55" fmla="*/ 3995 h 6400"/>
                  <a:gd name="T56" fmla="*/ 2498 w 5798"/>
                  <a:gd name="T57" fmla="*/ 3807 h 6400"/>
                  <a:gd name="T58" fmla="*/ 2291 w 5798"/>
                  <a:gd name="T59" fmla="*/ 3294 h 6400"/>
                  <a:gd name="T60" fmla="*/ 2993 w 5798"/>
                  <a:gd name="T61" fmla="*/ 4308 h 6400"/>
                  <a:gd name="T62" fmla="*/ 2993 w 5798"/>
                  <a:gd name="T63" fmla="*/ 5375 h 6400"/>
                  <a:gd name="T64" fmla="*/ 3305 w 5798"/>
                  <a:gd name="T65" fmla="*/ 4802 h 6400"/>
                  <a:gd name="T66" fmla="*/ 4110 w 5798"/>
                  <a:gd name="T67" fmla="*/ 4883 h 6400"/>
                  <a:gd name="T68" fmla="*/ 3837 w 5798"/>
                  <a:gd name="T69" fmla="*/ 5201 h 6400"/>
                  <a:gd name="T70" fmla="*/ 4406 w 5798"/>
                  <a:gd name="T71" fmla="*/ 4308 h 6400"/>
                  <a:gd name="T72" fmla="*/ 4811 w 5798"/>
                  <a:gd name="T73" fmla="*/ 4309 h 6400"/>
                  <a:gd name="T74" fmla="*/ 5107 w 5798"/>
                  <a:gd name="T75" fmla="*/ 3106 h 6400"/>
                  <a:gd name="T76" fmla="*/ 3694 w 5798"/>
                  <a:gd name="T77" fmla="*/ 3294 h 6400"/>
                  <a:gd name="T78" fmla="*/ 3608 w 5798"/>
                  <a:gd name="T79" fmla="*/ 4308 h 6400"/>
                  <a:gd name="T80" fmla="*/ 3272 w 5798"/>
                  <a:gd name="T81" fmla="*/ 5342 h 6400"/>
                  <a:gd name="T82" fmla="*/ 3300 w 5798"/>
                  <a:gd name="T83" fmla="*/ 2593 h 6400"/>
                  <a:gd name="T84" fmla="*/ 3507 w 5798"/>
                  <a:gd name="T85" fmla="*/ 3106 h 6400"/>
                  <a:gd name="T86" fmla="*/ 2805 w 5798"/>
                  <a:gd name="T87" fmla="*/ 2092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798" h="6400">
                    <a:moveTo>
                      <a:pt x="5704" y="989"/>
                    </a:moveTo>
                    <a:cubicBezTo>
                      <a:pt x="5756" y="989"/>
                      <a:pt x="5798" y="947"/>
                      <a:pt x="5798" y="896"/>
                    </a:cubicBezTo>
                    <a:lnTo>
                      <a:pt x="5798" y="495"/>
                    </a:lnTo>
                    <a:cubicBezTo>
                      <a:pt x="5798" y="222"/>
                      <a:pt x="5576" y="0"/>
                      <a:pt x="5304" y="0"/>
                    </a:cubicBezTo>
                    <a:lnTo>
                      <a:pt x="3300" y="0"/>
                    </a:lnTo>
                    <a:cubicBezTo>
                      <a:pt x="3027" y="0"/>
                      <a:pt x="2805" y="222"/>
                      <a:pt x="2805" y="495"/>
                    </a:cubicBezTo>
                    <a:lnTo>
                      <a:pt x="2805" y="804"/>
                    </a:lnTo>
                    <a:cubicBezTo>
                      <a:pt x="1526" y="853"/>
                      <a:pt x="501" y="1909"/>
                      <a:pt x="501" y="3200"/>
                    </a:cubicBezTo>
                    <a:cubicBezTo>
                      <a:pt x="501" y="3406"/>
                      <a:pt x="527" y="3610"/>
                      <a:pt x="578" y="3807"/>
                    </a:cubicBezTo>
                    <a:lnTo>
                      <a:pt x="494" y="3807"/>
                    </a:lnTo>
                    <a:cubicBezTo>
                      <a:pt x="222" y="3807"/>
                      <a:pt x="0" y="4029"/>
                      <a:pt x="0" y="4302"/>
                    </a:cubicBezTo>
                    <a:lnTo>
                      <a:pt x="0" y="5905"/>
                    </a:lnTo>
                    <a:cubicBezTo>
                      <a:pt x="0" y="6178"/>
                      <a:pt x="222" y="6400"/>
                      <a:pt x="494" y="6400"/>
                    </a:cubicBezTo>
                    <a:lnTo>
                      <a:pt x="2498" y="6400"/>
                    </a:lnTo>
                    <a:cubicBezTo>
                      <a:pt x="2771" y="6400"/>
                      <a:pt x="2993" y="6178"/>
                      <a:pt x="2993" y="5905"/>
                    </a:cubicBezTo>
                    <a:lnTo>
                      <a:pt x="2993" y="5596"/>
                    </a:lnTo>
                    <a:cubicBezTo>
                      <a:pt x="4272" y="5547"/>
                      <a:pt x="5297" y="4491"/>
                      <a:pt x="5297" y="3200"/>
                    </a:cubicBezTo>
                    <a:cubicBezTo>
                      <a:pt x="5297" y="2994"/>
                      <a:pt x="5271" y="2790"/>
                      <a:pt x="5220" y="2593"/>
                    </a:cubicBezTo>
                    <a:lnTo>
                      <a:pt x="5304" y="2593"/>
                    </a:lnTo>
                    <a:cubicBezTo>
                      <a:pt x="5576" y="2593"/>
                      <a:pt x="5798" y="2371"/>
                      <a:pt x="5798" y="2098"/>
                    </a:cubicBezTo>
                    <a:lnTo>
                      <a:pt x="5798" y="1356"/>
                    </a:lnTo>
                    <a:cubicBezTo>
                      <a:pt x="5798" y="1304"/>
                      <a:pt x="5756" y="1262"/>
                      <a:pt x="5704" y="1262"/>
                    </a:cubicBezTo>
                    <a:cubicBezTo>
                      <a:pt x="5653" y="1262"/>
                      <a:pt x="5611" y="1304"/>
                      <a:pt x="5611" y="1356"/>
                    </a:cubicBezTo>
                    <a:lnTo>
                      <a:pt x="5611" y="2098"/>
                    </a:lnTo>
                    <a:cubicBezTo>
                      <a:pt x="5611" y="2267"/>
                      <a:pt x="5473" y="2405"/>
                      <a:pt x="5304" y="2405"/>
                    </a:cubicBezTo>
                    <a:lnTo>
                      <a:pt x="4402" y="2405"/>
                    </a:lnTo>
                    <a:cubicBezTo>
                      <a:pt x="4382" y="2405"/>
                      <a:pt x="4362" y="2411"/>
                      <a:pt x="4346" y="2423"/>
                    </a:cubicBezTo>
                    <a:lnTo>
                      <a:pt x="3694" y="2912"/>
                    </a:lnTo>
                    <a:lnTo>
                      <a:pt x="3694" y="2499"/>
                    </a:lnTo>
                    <a:cubicBezTo>
                      <a:pt x="3694" y="2447"/>
                      <a:pt x="3652" y="2405"/>
                      <a:pt x="3600" y="2405"/>
                    </a:cubicBezTo>
                    <a:lnTo>
                      <a:pt x="3300" y="2405"/>
                    </a:lnTo>
                    <a:cubicBezTo>
                      <a:pt x="3131" y="2405"/>
                      <a:pt x="2993" y="2267"/>
                      <a:pt x="2993" y="2098"/>
                    </a:cubicBezTo>
                    <a:lnTo>
                      <a:pt x="2993" y="495"/>
                    </a:lnTo>
                    <a:cubicBezTo>
                      <a:pt x="2993" y="326"/>
                      <a:pt x="3131" y="188"/>
                      <a:pt x="3300" y="188"/>
                    </a:cubicBezTo>
                    <a:lnTo>
                      <a:pt x="5304" y="188"/>
                    </a:lnTo>
                    <a:cubicBezTo>
                      <a:pt x="5473" y="188"/>
                      <a:pt x="5611" y="326"/>
                      <a:pt x="5611" y="495"/>
                    </a:cubicBezTo>
                    <a:lnTo>
                      <a:pt x="5611" y="896"/>
                    </a:lnTo>
                    <a:cubicBezTo>
                      <a:pt x="5611" y="947"/>
                      <a:pt x="5653" y="989"/>
                      <a:pt x="5704" y="989"/>
                    </a:cubicBezTo>
                    <a:close/>
                    <a:moveTo>
                      <a:pt x="2805" y="1025"/>
                    </a:moveTo>
                    <a:lnTo>
                      <a:pt x="2805" y="1904"/>
                    </a:lnTo>
                    <a:lnTo>
                      <a:pt x="2415" y="1904"/>
                    </a:lnTo>
                    <a:cubicBezTo>
                      <a:pt x="2438" y="1795"/>
                      <a:pt x="2464" y="1693"/>
                      <a:pt x="2493" y="1598"/>
                    </a:cubicBezTo>
                    <a:cubicBezTo>
                      <a:pt x="2594" y="1267"/>
                      <a:pt x="2709" y="1093"/>
                      <a:pt x="2805" y="1025"/>
                    </a:cubicBezTo>
                    <a:close/>
                    <a:moveTo>
                      <a:pt x="2526" y="1058"/>
                    </a:moveTo>
                    <a:cubicBezTo>
                      <a:pt x="2396" y="1256"/>
                      <a:pt x="2295" y="1555"/>
                      <a:pt x="2224" y="1904"/>
                    </a:cubicBezTo>
                    <a:lnTo>
                      <a:pt x="1677" y="1904"/>
                    </a:lnTo>
                    <a:cubicBezTo>
                      <a:pt x="1881" y="1492"/>
                      <a:pt x="2180" y="1187"/>
                      <a:pt x="2526" y="1058"/>
                    </a:cubicBezTo>
                    <a:close/>
                    <a:moveTo>
                      <a:pt x="1391" y="3106"/>
                    </a:moveTo>
                    <a:cubicBezTo>
                      <a:pt x="1402" y="2738"/>
                      <a:pt x="1474" y="2392"/>
                      <a:pt x="1594" y="2092"/>
                    </a:cubicBezTo>
                    <a:lnTo>
                      <a:pt x="2190" y="2092"/>
                    </a:lnTo>
                    <a:cubicBezTo>
                      <a:pt x="2138" y="2410"/>
                      <a:pt x="2109" y="2760"/>
                      <a:pt x="2104" y="3106"/>
                    </a:cubicBezTo>
                    <a:lnTo>
                      <a:pt x="1391" y="3106"/>
                    </a:lnTo>
                    <a:close/>
                    <a:moveTo>
                      <a:pt x="2049" y="3294"/>
                    </a:moveTo>
                    <a:lnTo>
                      <a:pt x="1438" y="3753"/>
                    </a:lnTo>
                    <a:cubicBezTo>
                      <a:pt x="1411" y="3603"/>
                      <a:pt x="1396" y="3449"/>
                      <a:pt x="1391" y="3294"/>
                    </a:cubicBezTo>
                    <a:lnTo>
                      <a:pt x="2049" y="3294"/>
                    </a:lnTo>
                    <a:close/>
                    <a:moveTo>
                      <a:pt x="1961" y="1199"/>
                    </a:moveTo>
                    <a:cubicBezTo>
                      <a:pt x="1863" y="1290"/>
                      <a:pt x="1772" y="1396"/>
                      <a:pt x="1688" y="1517"/>
                    </a:cubicBezTo>
                    <a:cubicBezTo>
                      <a:pt x="1605" y="1636"/>
                      <a:pt x="1532" y="1766"/>
                      <a:pt x="1470" y="1904"/>
                    </a:cubicBezTo>
                    <a:lnTo>
                      <a:pt x="1110" y="1904"/>
                    </a:lnTo>
                    <a:cubicBezTo>
                      <a:pt x="1328" y="1603"/>
                      <a:pt x="1621" y="1359"/>
                      <a:pt x="1961" y="1199"/>
                    </a:cubicBezTo>
                    <a:close/>
                    <a:moveTo>
                      <a:pt x="987" y="2091"/>
                    </a:moveTo>
                    <a:cubicBezTo>
                      <a:pt x="990" y="2091"/>
                      <a:pt x="993" y="2092"/>
                      <a:pt x="995" y="2092"/>
                    </a:cubicBezTo>
                    <a:lnTo>
                      <a:pt x="1392" y="2092"/>
                    </a:lnTo>
                    <a:cubicBezTo>
                      <a:pt x="1278" y="2403"/>
                      <a:pt x="1213" y="2748"/>
                      <a:pt x="1203" y="3106"/>
                    </a:cubicBezTo>
                    <a:lnTo>
                      <a:pt x="691" y="3106"/>
                    </a:lnTo>
                    <a:cubicBezTo>
                      <a:pt x="706" y="2737"/>
                      <a:pt x="812" y="2392"/>
                      <a:pt x="987" y="2091"/>
                    </a:cubicBezTo>
                    <a:close/>
                    <a:moveTo>
                      <a:pt x="1203" y="3294"/>
                    </a:moveTo>
                    <a:cubicBezTo>
                      <a:pt x="1208" y="3468"/>
                      <a:pt x="1226" y="3640"/>
                      <a:pt x="1257" y="3807"/>
                    </a:cubicBezTo>
                    <a:lnTo>
                      <a:pt x="773" y="3807"/>
                    </a:lnTo>
                    <a:cubicBezTo>
                      <a:pt x="725" y="3641"/>
                      <a:pt x="698" y="3468"/>
                      <a:pt x="690" y="3294"/>
                    </a:cubicBezTo>
                    <a:lnTo>
                      <a:pt x="1203" y="3294"/>
                    </a:lnTo>
                    <a:close/>
                    <a:moveTo>
                      <a:pt x="2805" y="5905"/>
                    </a:moveTo>
                    <a:cubicBezTo>
                      <a:pt x="2805" y="6074"/>
                      <a:pt x="2667" y="6212"/>
                      <a:pt x="2498" y="6212"/>
                    </a:cubicBezTo>
                    <a:lnTo>
                      <a:pt x="494" y="6212"/>
                    </a:lnTo>
                    <a:cubicBezTo>
                      <a:pt x="325" y="6212"/>
                      <a:pt x="187" y="6074"/>
                      <a:pt x="187" y="5905"/>
                    </a:cubicBezTo>
                    <a:lnTo>
                      <a:pt x="187" y="4302"/>
                    </a:lnTo>
                    <a:cubicBezTo>
                      <a:pt x="187" y="4133"/>
                      <a:pt x="325" y="3995"/>
                      <a:pt x="494" y="3995"/>
                    </a:cubicBezTo>
                    <a:lnTo>
                      <a:pt x="1371" y="3995"/>
                    </a:lnTo>
                    <a:cubicBezTo>
                      <a:pt x="1400" y="3995"/>
                      <a:pt x="1428" y="3995"/>
                      <a:pt x="1452" y="3977"/>
                    </a:cubicBezTo>
                    <a:lnTo>
                      <a:pt x="2104" y="3488"/>
                    </a:lnTo>
                    <a:lnTo>
                      <a:pt x="2104" y="3901"/>
                    </a:lnTo>
                    <a:cubicBezTo>
                      <a:pt x="2104" y="3953"/>
                      <a:pt x="2146" y="3995"/>
                      <a:pt x="2198" y="3995"/>
                    </a:cubicBezTo>
                    <a:lnTo>
                      <a:pt x="2498" y="3995"/>
                    </a:lnTo>
                    <a:cubicBezTo>
                      <a:pt x="2667" y="3995"/>
                      <a:pt x="2805" y="4133"/>
                      <a:pt x="2805" y="4302"/>
                    </a:cubicBezTo>
                    <a:lnTo>
                      <a:pt x="2805" y="5905"/>
                    </a:lnTo>
                    <a:close/>
                    <a:moveTo>
                      <a:pt x="2498" y="3807"/>
                    </a:moveTo>
                    <a:lnTo>
                      <a:pt x="2292" y="3807"/>
                    </a:lnTo>
                    <a:lnTo>
                      <a:pt x="2292" y="3300"/>
                    </a:lnTo>
                    <a:cubicBezTo>
                      <a:pt x="2292" y="3298"/>
                      <a:pt x="2291" y="3296"/>
                      <a:pt x="2291" y="3294"/>
                    </a:cubicBezTo>
                    <a:lnTo>
                      <a:pt x="3506" y="3294"/>
                    </a:lnTo>
                    <a:cubicBezTo>
                      <a:pt x="3501" y="3655"/>
                      <a:pt x="3472" y="4001"/>
                      <a:pt x="3419" y="4308"/>
                    </a:cubicBezTo>
                    <a:lnTo>
                      <a:pt x="2993" y="4308"/>
                    </a:lnTo>
                    <a:lnTo>
                      <a:pt x="2993" y="4302"/>
                    </a:lnTo>
                    <a:cubicBezTo>
                      <a:pt x="2993" y="4029"/>
                      <a:pt x="2771" y="3807"/>
                      <a:pt x="2498" y="3807"/>
                    </a:cubicBezTo>
                    <a:close/>
                    <a:moveTo>
                      <a:pt x="2993" y="5375"/>
                    </a:moveTo>
                    <a:lnTo>
                      <a:pt x="2993" y="4496"/>
                    </a:lnTo>
                    <a:lnTo>
                      <a:pt x="3383" y="4496"/>
                    </a:lnTo>
                    <a:cubicBezTo>
                      <a:pt x="3360" y="4605"/>
                      <a:pt x="3334" y="4707"/>
                      <a:pt x="3305" y="4802"/>
                    </a:cubicBezTo>
                    <a:cubicBezTo>
                      <a:pt x="3204" y="5133"/>
                      <a:pt x="3089" y="5307"/>
                      <a:pt x="2993" y="5375"/>
                    </a:cubicBezTo>
                    <a:close/>
                    <a:moveTo>
                      <a:pt x="3837" y="5201"/>
                    </a:moveTo>
                    <a:cubicBezTo>
                      <a:pt x="3935" y="5110"/>
                      <a:pt x="4026" y="5004"/>
                      <a:pt x="4110" y="4883"/>
                    </a:cubicBezTo>
                    <a:cubicBezTo>
                      <a:pt x="4193" y="4764"/>
                      <a:pt x="4266" y="4634"/>
                      <a:pt x="4328" y="4496"/>
                    </a:cubicBezTo>
                    <a:lnTo>
                      <a:pt x="4688" y="4496"/>
                    </a:lnTo>
                    <a:cubicBezTo>
                      <a:pt x="4470" y="4797"/>
                      <a:pt x="4177" y="5041"/>
                      <a:pt x="3837" y="5201"/>
                    </a:cubicBezTo>
                    <a:close/>
                    <a:moveTo>
                      <a:pt x="4811" y="4309"/>
                    </a:moveTo>
                    <a:cubicBezTo>
                      <a:pt x="4808" y="4309"/>
                      <a:pt x="4805" y="4308"/>
                      <a:pt x="4803" y="4308"/>
                    </a:cubicBezTo>
                    <a:lnTo>
                      <a:pt x="4406" y="4308"/>
                    </a:lnTo>
                    <a:cubicBezTo>
                      <a:pt x="4520" y="3997"/>
                      <a:pt x="4585" y="3653"/>
                      <a:pt x="4595" y="3294"/>
                    </a:cubicBezTo>
                    <a:lnTo>
                      <a:pt x="5107" y="3294"/>
                    </a:lnTo>
                    <a:cubicBezTo>
                      <a:pt x="5092" y="3663"/>
                      <a:pt x="4986" y="4008"/>
                      <a:pt x="4811" y="4309"/>
                    </a:cubicBezTo>
                    <a:close/>
                    <a:moveTo>
                      <a:pt x="4433" y="2593"/>
                    </a:moveTo>
                    <a:lnTo>
                      <a:pt x="5025" y="2593"/>
                    </a:lnTo>
                    <a:cubicBezTo>
                      <a:pt x="5073" y="2759"/>
                      <a:pt x="5100" y="2932"/>
                      <a:pt x="5107" y="3106"/>
                    </a:cubicBezTo>
                    <a:lnTo>
                      <a:pt x="3749" y="3106"/>
                    </a:lnTo>
                    <a:lnTo>
                      <a:pt x="4433" y="2593"/>
                    </a:lnTo>
                    <a:close/>
                    <a:moveTo>
                      <a:pt x="3694" y="3294"/>
                    </a:moveTo>
                    <a:lnTo>
                      <a:pt x="4407" y="3294"/>
                    </a:lnTo>
                    <a:cubicBezTo>
                      <a:pt x="4396" y="3662"/>
                      <a:pt x="4324" y="4008"/>
                      <a:pt x="4204" y="4308"/>
                    </a:cubicBezTo>
                    <a:lnTo>
                      <a:pt x="3608" y="4308"/>
                    </a:lnTo>
                    <a:cubicBezTo>
                      <a:pt x="3660" y="3990"/>
                      <a:pt x="3689" y="3640"/>
                      <a:pt x="3694" y="3294"/>
                    </a:cubicBezTo>
                    <a:close/>
                    <a:moveTo>
                      <a:pt x="4121" y="4496"/>
                    </a:moveTo>
                    <a:cubicBezTo>
                      <a:pt x="3917" y="4908"/>
                      <a:pt x="3618" y="5213"/>
                      <a:pt x="3272" y="5342"/>
                    </a:cubicBezTo>
                    <a:cubicBezTo>
                      <a:pt x="3402" y="5144"/>
                      <a:pt x="3503" y="4845"/>
                      <a:pt x="3574" y="4496"/>
                    </a:cubicBezTo>
                    <a:lnTo>
                      <a:pt x="4121" y="4496"/>
                    </a:lnTo>
                    <a:close/>
                    <a:moveTo>
                      <a:pt x="3300" y="2593"/>
                    </a:moveTo>
                    <a:lnTo>
                      <a:pt x="3506" y="2593"/>
                    </a:lnTo>
                    <a:lnTo>
                      <a:pt x="3506" y="3100"/>
                    </a:lnTo>
                    <a:cubicBezTo>
                      <a:pt x="3506" y="3102"/>
                      <a:pt x="3507" y="3104"/>
                      <a:pt x="3507" y="3106"/>
                    </a:cubicBezTo>
                    <a:lnTo>
                      <a:pt x="2292" y="3106"/>
                    </a:lnTo>
                    <a:cubicBezTo>
                      <a:pt x="2297" y="2745"/>
                      <a:pt x="2326" y="2399"/>
                      <a:pt x="2379" y="2092"/>
                    </a:cubicBezTo>
                    <a:lnTo>
                      <a:pt x="2805" y="2092"/>
                    </a:lnTo>
                    <a:lnTo>
                      <a:pt x="2805" y="2098"/>
                    </a:lnTo>
                    <a:cubicBezTo>
                      <a:pt x="2805" y="2371"/>
                      <a:pt x="3027" y="2593"/>
                      <a:pt x="3300" y="259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Freeform 39">
                <a:extLst>
                  <a:ext uri="{FF2B5EF4-FFF2-40B4-BE49-F238E27FC236}">
                    <a16:creationId xmlns:a16="http://schemas.microsoft.com/office/drawing/2014/main" id="{57D51272-2198-42DB-938F-7A2A2694F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8" y="666750"/>
                <a:ext cx="379413" cy="293688"/>
              </a:xfrm>
              <a:custGeom>
                <a:avLst/>
                <a:gdLst>
                  <a:gd name="T0" fmla="*/ 1941 w 2027"/>
                  <a:gd name="T1" fmla="*/ 282 h 1570"/>
                  <a:gd name="T2" fmla="*/ 1536 w 2027"/>
                  <a:gd name="T3" fmla="*/ 8 h 1570"/>
                  <a:gd name="T4" fmla="*/ 1014 w 2027"/>
                  <a:gd name="T5" fmla="*/ 295 h 1570"/>
                  <a:gd name="T6" fmla="*/ 492 w 2027"/>
                  <a:gd name="T7" fmla="*/ 8 h 1570"/>
                  <a:gd name="T8" fmla="*/ 87 w 2027"/>
                  <a:gd name="T9" fmla="*/ 282 h 1570"/>
                  <a:gd name="T10" fmla="*/ 241 w 2027"/>
                  <a:gd name="T11" fmla="*/ 933 h 1570"/>
                  <a:gd name="T12" fmla="*/ 968 w 2027"/>
                  <a:gd name="T13" fmla="*/ 1555 h 1570"/>
                  <a:gd name="T14" fmla="*/ 1059 w 2027"/>
                  <a:gd name="T15" fmla="*/ 1555 h 1570"/>
                  <a:gd name="T16" fmla="*/ 1786 w 2027"/>
                  <a:gd name="T17" fmla="*/ 933 h 1570"/>
                  <a:gd name="T18" fmla="*/ 1941 w 2027"/>
                  <a:gd name="T19" fmla="*/ 282 h 1570"/>
                  <a:gd name="T20" fmla="*/ 1644 w 2027"/>
                  <a:gd name="T21" fmla="*/ 810 h 1570"/>
                  <a:gd name="T22" fmla="*/ 1014 w 2027"/>
                  <a:gd name="T23" fmla="*/ 1363 h 1570"/>
                  <a:gd name="T24" fmla="*/ 384 w 2027"/>
                  <a:gd name="T25" fmla="*/ 810 h 1570"/>
                  <a:gd name="T26" fmla="*/ 259 w 2027"/>
                  <a:gd name="T27" fmla="*/ 357 h 1570"/>
                  <a:gd name="T28" fmla="*/ 499 w 2027"/>
                  <a:gd name="T29" fmla="*/ 196 h 1570"/>
                  <a:gd name="T30" fmla="*/ 513 w 2027"/>
                  <a:gd name="T31" fmla="*/ 196 h 1570"/>
                  <a:gd name="T32" fmla="*/ 931 w 2027"/>
                  <a:gd name="T33" fmla="*/ 515 h 1570"/>
                  <a:gd name="T34" fmla="*/ 1096 w 2027"/>
                  <a:gd name="T35" fmla="*/ 515 h 1570"/>
                  <a:gd name="T36" fmla="*/ 1528 w 2027"/>
                  <a:gd name="T37" fmla="*/ 196 h 1570"/>
                  <a:gd name="T38" fmla="*/ 1769 w 2027"/>
                  <a:gd name="T39" fmla="*/ 357 h 1570"/>
                  <a:gd name="T40" fmla="*/ 1644 w 2027"/>
                  <a:gd name="T41" fmla="*/ 810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7" h="1570">
                    <a:moveTo>
                      <a:pt x="1941" y="282"/>
                    </a:moveTo>
                    <a:cubicBezTo>
                      <a:pt x="1871" y="121"/>
                      <a:pt x="1716" y="16"/>
                      <a:pt x="1536" y="8"/>
                    </a:cubicBezTo>
                    <a:cubicBezTo>
                      <a:pt x="1340" y="0"/>
                      <a:pt x="1156" y="103"/>
                      <a:pt x="1014" y="295"/>
                    </a:cubicBezTo>
                    <a:cubicBezTo>
                      <a:pt x="872" y="103"/>
                      <a:pt x="687" y="0"/>
                      <a:pt x="492" y="8"/>
                    </a:cubicBezTo>
                    <a:cubicBezTo>
                      <a:pt x="312" y="16"/>
                      <a:pt x="157" y="121"/>
                      <a:pt x="87" y="282"/>
                    </a:cubicBezTo>
                    <a:cubicBezTo>
                      <a:pt x="0" y="480"/>
                      <a:pt x="57" y="718"/>
                      <a:pt x="241" y="933"/>
                    </a:cubicBezTo>
                    <a:cubicBezTo>
                      <a:pt x="597" y="1347"/>
                      <a:pt x="953" y="1547"/>
                      <a:pt x="968" y="1555"/>
                    </a:cubicBezTo>
                    <a:cubicBezTo>
                      <a:pt x="996" y="1570"/>
                      <a:pt x="1031" y="1570"/>
                      <a:pt x="1059" y="1555"/>
                    </a:cubicBezTo>
                    <a:cubicBezTo>
                      <a:pt x="1074" y="1547"/>
                      <a:pt x="1431" y="1347"/>
                      <a:pt x="1786" y="933"/>
                    </a:cubicBezTo>
                    <a:cubicBezTo>
                      <a:pt x="1971" y="718"/>
                      <a:pt x="2027" y="480"/>
                      <a:pt x="1941" y="282"/>
                    </a:cubicBezTo>
                    <a:close/>
                    <a:moveTo>
                      <a:pt x="1644" y="810"/>
                    </a:moveTo>
                    <a:cubicBezTo>
                      <a:pt x="1383" y="1115"/>
                      <a:pt x="1117" y="1297"/>
                      <a:pt x="1014" y="1363"/>
                    </a:cubicBezTo>
                    <a:cubicBezTo>
                      <a:pt x="910" y="1297"/>
                      <a:pt x="644" y="1115"/>
                      <a:pt x="384" y="810"/>
                    </a:cubicBezTo>
                    <a:cubicBezTo>
                      <a:pt x="248" y="652"/>
                      <a:pt x="203" y="487"/>
                      <a:pt x="259" y="357"/>
                    </a:cubicBezTo>
                    <a:cubicBezTo>
                      <a:pt x="300" y="262"/>
                      <a:pt x="392" y="201"/>
                      <a:pt x="499" y="196"/>
                    </a:cubicBezTo>
                    <a:cubicBezTo>
                      <a:pt x="504" y="196"/>
                      <a:pt x="508" y="196"/>
                      <a:pt x="513" y="196"/>
                    </a:cubicBezTo>
                    <a:cubicBezTo>
                      <a:pt x="670" y="196"/>
                      <a:pt x="821" y="311"/>
                      <a:pt x="931" y="515"/>
                    </a:cubicBezTo>
                    <a:cubicBezTo>
                      <a:pt x="966" y="580"/>
                      <a:pt x="1062" y="580"/>
                      <a:pt x="1096" y="515"/>
                    </a:cubicBezTo>
                    <a:cubicBezTo>
                      <a:pt x="1209" y="306"/>
                      <a:pt x="1367" y="189"/>
                      <a:pt x="1528" y="196"/>
                    </a:cubicBezTo>
                    <a:cubicBezTo>
                      <a:pt x="1635" y="201"/>
                      <a:pt x="1727" y="262"/>
                      <a:pt x="1769" y="357"/>
                    </a:cubicBezTo>
                    <a:cubicBezTo>
                      <a:pt x="1825" y="487"/>
                      <a:pt x="1779" y="652"/>
                      <a:pt x="1644" y="81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Freeform 40">
                <a:extLst>
                  <a:ext uri="{FF2B5EF4-FFF2-40B4-BE49-F238E27FC236}">
                    <a16:creationId xmlns:a16="http://schemas.microsoft.com/office/drawing/2014/main" id="{A2152C7E-9D39-4858-8580-202E2AD22E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9388" y="1379538"/>
                <a:ext cx="381000" cy="293688"/>
              </a:xfrm>
              <a:custGeom>
                <a:avLst/>
                <a:gdLst>
                  <a:gd name="T0" fmla="*/ 1940 w 2027"/>
                  <a:gd name="T1" fmla="*/ 283 h 1571"/>
                  <a:gd name="T2" fmla="*/ 1535 w 2027"/>
                  <a:gd name="T3" fmla="*/ 9 h 1571"/>
                  <a:gd name="T4" fmla="*/ 1013 w 2027"/>
                  <a:gd name="T5" fmla="*/ 296 h 1571"/>
                  <a:gd name="T6" fmla="*/ 491 w 2027"/>
                  <a:gd name="T7" fmla="*/ 9 h 1571"/>
                  <a:gd name="T8" fmla="*/ 86 w 2027"/>
                  <a:gd name="T9" fmla="*/ 283 h 1571"/>
                  <a:gd name="T10" fmla="*/ 241 w 2027"/>
                  <a:gd name="T11" fmla="*/ 933 h 1571"/>
                  <a:gd name="T12" fmla="*/ 968 w 2027"/>
                  <a:gd name="T13" fmla="*/ 1555 h 1571"/>
                  <a:gd name="T14" fmla="*/ 1059 w 2027"/>
                  <a:gd name="T15" fmla="*/ 1555 h 1571"/>
                  <a:gd name="T16" fmla="*/ 1786 w 2027"/>
                  <a:gd name="T17" fmla="*/ 933 h 1571"/>
                  <a:gd name="T18" fmla="*/ 1940 w 2027"/>
                  <a:gd name="T19" fmla="*/ 283 h 1571"/>
                  <a:gd name="T20" fmla="*/ 1643 w 2027"/>
                  <a:gd name="T21" fmla="*/ 811 h 1571"/>
                  <a:gd name="T22" fmla="*/ 1013 w 2027"/>
                  <a:gd name="T23" fmla="*/ 1363 h 1571"/>
                  <a:gd name="T24" fmla="*/ 383 w 2027"/>
                  <a:gd name="T25" fmla="*/ 811 h 1571"/>
                  <a:gd name="T26" fmla="*/ 258 w 2027"/>
                  <a:gd name="T27" fmla="*/ 357 h 1571"/>
                  <a:gd name="T28" fmla="*/ 499 w 2027"/>
                  <a:gd name="T29" fmla="*/ 196 h 1571"/>
                  <a:gd name="T30" fmla="*/ 512 w 2027"/>
                  <a:gd name="T31" fmla="*/ 196 h 1571"/>
                  <a:gd name="T32" fmla="*/ 931 w 2027"/>
                  <a:gd name="T33" fmla="*/ 516 h 1571"/>
                  <a:gd name="T34" fmla="*/ 1096 w 2027"/>
                  <a:gd name="T35" fmla="*/ 516 h 1571"/>
                  <a:gd name="T36" fmla="*/ 1528 w 2027"/>
                  <a:gd name="T37" fmla="*/ 196 h 1571"/>
                  <a:gd name="T38" fmla="*/ 1768 w 2027"/>
                  <a:gd name="T39" fmla="*/ 357 h 1571"/>
                  <a:gd name="T40" fmla="*/ 1643 w 2027"/>
                  <a:gd name="T41" fmla="*/ 811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7" h="1571">
                    <a:moveTo>
                      <a:pt x="1940" y="283"/>
                    </a:moveTo>
                    <a:cubicBezTo>
                      <a:pt x="1870" y="121"/>
                      <a:pt x="1715" y="16"/>
                      <a:pt x="1535" y="9"/>
                    </a:cubicBezTo>
                    <a:cubicBezTo>
                      <a:pt x="1340" y="1"/>
                      <a:pt x="1155" y="104"/>
                      <a:pt x="1013" y="296"/>
                    </a:cubicBezTo>
                    <a:cubicBezTo>
                      <a:pt x="871" y="104"/>
                      <a:pt x="687" y="0"/>
                      <a:pt x="491" y="9"/>
                    </a:cubicBezTo>
                    <a:cubicBezTo>
                      <a:pt x="311" y="16"/>
                      <a:pt x="156" y="121"/>
                      <a:pt x="86" y="283"/>
                    </a:cubicBezTo>
                    <a:cubicBezTo>
                      <a:pt x="0" y="481"/>
                      <a:pt x="56" y="718"/>
                      <a:pt x="241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1"/>
                      <a:pt x="1031" y="1571"/>
                      <a:pt x="1059" y="1555"/>
                    </a:cubicBezTo>
                    <a:cubicBezTo>
                      <a:pt x="1074" y="1547"/>
                      <a:pt x="1430" y="1348"/>
                      <a:pt x="1786" y="933"/>
                    </a:cubicBezTo>
                    <a:cubicBezTo>
                      <a:pt x="1970" y="718"/>
                      <a:pt x="2027" y="481"/>
                      <a:pt x="1940" y="283"/>
                    </a:cubicBezTo>
                    <a:close/>
                    <a:moveTo>
                      <a:pt x="1643" y="811"/>
                    </a:moveTo>
                    <a:cubicBezTo>
                      <a:pt x="1383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8" y="652"/>
                      <a:pt x="202" y="487"/>
                      <a:pt x="258" y="357"/>
                    </a:cubicBezTo>
                    <a:cubicBezTo>
                      <a:pt x="300" y="263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1" y="516"/>
                    </a:cubicBezTo>
                    <a:cubicBezTo>
                      <a:pt x="965" y="580"/>
                      <a:pt x="1061" y="580"/>
                      <a:pt x="1096" y="516"/>
                    </a:cubicBezTo>
                    <a:cubicBezTo>
                      <a:pt x="1209" y="306"/>
                      <a:pt x="1366" y="190"/>
                      <a:pt x="1528" y="196"/>
                    </a:cubicBezTo>
                    <a:cubicBezTo>
                      <a:pt x="1635" y="201"/>
                      <a:pt x="1727" y="263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636569C-4669-4619-87E3-1B58C0C23797}"/>
                </a:ext>
              </a:extLst>
            </p:cNvPr>
            <p:cNvGrpSpPr/>
            <p:nvPr/>
          </p:nvGrpSpPr>
          <p:grpSpPr>
            <a:xfrm>
              <a:off x="6760702" y="4122572"/>
              <a:ext cx="483478" cy="392477"/>
              <a:chOff x="8731250" y="666750"/>
              <a:chExt cx="1208088" cy="1001713"/>
            </a:xfrm>
            <a:solidFill>
              <a:schemeClr val="bg1"/>
            </a:solidFill>
          </p:grpSpPr>
          <p:sp>
            <p:nvSpPr>
              <p:cNvPr id="125" name="Freeform 67">
                <a:extLst>
                  <a:ext uri="{FF2B5EF4-FFF2-40B4-BE49-F238E27FC236}">
                    <a16:creationId xmlns:a16="http://schemas.microsoft.com/office/drawing/2014/main" id="{632F86A2-AC1A-41C0-9711-40D4BBFF0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9213" y="952500"/>
                <a:ext cx="128588" cy="34925"/>
              </a:xfrm>
              <a:custGeom>
                <a:avLst/>
                <a:gdLst>
                  <a:gd name="T0" fmla="*/ 595 w 689"/>
                  <a:gd name="T1" fmla="*/ 0 h 187"/>
                  <a:gd name="T2" fmla="*/ 94 w 689"/>
                  <a:gd name="T3" fmla="*/ 0 h 187"/>
                  <a:gd name="T4" fmla="*/ 0 w 689"/>
                  <a:gd name="T5" fmla="*/ 93 h 187"/>
                  <a:gd name="T6" fmla="*/ 94 w 689"/>
                  <a:gd name="T7" fmla="*/ 187 h 187"/>
                  <a:gd name="T8" fmla="*/ 595 w 689"/>
                  <a:gd name="T9" fmla="*/ 187 h 187"/>
                  <a:gd name="T10" fmla="*/ 689 w 689"/>
                  <a:gd name="T11" fmla="*/ 93 h 187"/>
                  <a:gd name="T12" fmla="*/ 595 w 689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9" h="187">
                    <a:moveTo>
                      <a:pt x="5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7"/>
                      <a:pt x="94" y="187"/>
                    </a:cubicBezTo>
                    <a:lnTo>
                      <a:pt x="595" y="187"/>
                    </a:lnTo>
                    <a:cubicBezTo>
                      <a:pt x="647" y="187"/>
                      <a:pt x="689" y="145"/>
                      <a:pt x="689" y="93"/>
                    </a:cubicBezTo>
                    <a:cubicBezTo>
                      <a:pt x="689" y="42"/>
                      <a:pt x="647" y="0"/>
                      <a:pt x="595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80ED7D06-69DB-4541-A071-F2B7207E8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7488" y="952500"/>
                <a:ext cx="204788" cy="34925"/>
              </a:xfrm>
              <a:custGeom>
                <a:avLst/>
                <a:gdLst>
                  <a:gd name="T0" fmla="*/ 996 w 1090"/>
                  <a:gd name="T1" fmla="*/ 0 h 187"/>
                  <a:gd name="T2" fmla="*/ 94 w 1090"/>
                  <a:gd name="T3" fmla="*/ 0 h 187"/>
                  <a:gd name="T4" fmla="*/ 0 w 1090"/>
                  <a:gd name="T5" fmla="*/ 93 h 187"/>
                  <a:gd name="T6" fmla="*/ 94 w 1090"/>
                  <a:gd name="T7" fmla="*/ 187 h 187"/>
                  <a:gd name="T8" fmla="*/ 996 w 1090"/>
                  <a:gd name="T9" fmla="*/ 187 h 187"/>
                  <a:gd name="T10" fmla="*/ 1090 w 1090"/>
                  <a:gd name="T11" fmla="*/ 93 h 187"/>
                  <a:gd name="T12" fmla="*/ 996 w 1090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" h="187">
                    <a:moveTo>
                      <a:pt x="996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7"/>
                      <a:pt x="94" y="187"/>
                    </a:cubicBezTo>
                    <a:lnTo>
                      <a:pt x="996" y="187"/>
                    </a:lnTo>
                    <a:cubicBezTo>
                      <a:pt x="1048" y="187"/>
                      <a:pt x="1090" y="145"/>
                      <a:pt x="1090" y="93"/>
                    </a:cubicBezTo>
                    <a:cubicBezTo>
                      <a:pt x="1090" y="42"/>
                      <a:pt x="1048" y="0"/>
                      <a:pt x="99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69">
                <a:extLst>
                  <a:ext uri="{FF2B5EF4-FFF2-40B4-BE49-F238E27FC236}">
                    <a16:creationId xmlns:a16="http://schemas.microsoft.com/office/drawing/2014/main" id="{35088998-E24E-4B5D-AF2B-5B07D687B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9213" y="1103313"/>
                <a:ext cx="204788" cy="34925"/>
              </a:xfrm>
              <a:custGeom>
                <a:avLst/>
                <a:gdLst>
                  <a:gd name="T0" fmla="*/ 996 w 1090"/>
                  <a:gd name="T1" fmla="*/ 0 h 188"/>
                  <a:gd name="T2" fmla="*/ 94 w 1090"/>
                  <a:gd name="T3" fmla="*/ 0 h 188"/>
                  <a:gd name="T4" fmla="*/ 0 w 1090"/>
                  <a:gd name="T5" fmla="*/ 94 h 188"/>
                  <a:gd name="T6" fmla="*/ 94 w 1090"/>
                  <a:gd name="T7" fmla="*/ 188 h 188"/>
                  <a:gd name="T8" fmla="*/ 996 w 1090"/>
                  <a:gd name="T9" fmla="*/ 188 h 188"/>
                  <a:gd name="T10" fmla="*/ 1090 w 1090"/>
                  <a:gd name="T11" fmla="*/ 94 h 188"/>
                  <a:gd name="T12" fmla="*/ 996 w 1090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0" h="188">
                    <a:moveTo>
                      <a:pt x="996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996" y="188"/>
                    </a:lnTo>
                    <a:cubicBezTo>
                      <a:pt x="1048" y="188"/>
                      <a:pt x="1090" y="146"/>
                      <a:pt x="1090" y="94"/>
                    </a:cubicBezTo>
                    <a:cubicBezTo>
                      <a:pt x="1090" y="42"/>
                      <a:pt x="1048" y="0"/>
                      <a:pt x="99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70">
                <a:extLst>
                  <a:ext uri="{FF2B5EF4-FFF2-40B4-BE49-F238E27FC236}">
                    <a16:creationId xmlns:a16="http://schemas.microsoft.com/office/drawing/2014/main" id="{475F3EE8-13B7-4979-A278-759010AB6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9213" y="1196975"/>
                <a:ext cx="109538" cy="34925"/>
              </a:xfrm>
              <a:custGeom>
                <a:avLst/>
                <a:gdLst>
                  <a:gd name="T0" fmla="*/ 495 w 589"/>
                  <a:gd name="T1" fmla="*/ 0 h 188"/>
                  <a:gd name="T2" fmla="*/ 94 w 589"/>
                  <a:gd name="T3" fmla="*/ 0 h 188"/>
                  <a:gd name="T4" fmla="*/ 0 w 589"/>
                  <a:gd name="T5" fmla="*/ 94 h 188"/>
                  <a:gd name="T6" fmla="*/ 94 w 589"/>
                  <a:gd name="T7" fmla="*/ 188 h 188"/>
                  <a:gd name="T8" fmla="*/ 495 w 589"/>
                  <a:gd name="T9" fmla="*/ 188 h 188"/>
                  <a:gd name="T10" fmla="*/ 589 w 589"/>
                  <a:gd name="T11" fmla="*/ 94 h 188"/>
                  <a:gd name="T12" fmla="*/ 495 w 589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18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495" y="188"/>
                    </a:lnTo>
                    <a:cubicBezTo>
                      <a:pt x="547" y="188"/>
                      <a:pt x="589" y="146"/>
                      <a:pt x="589" y="94"/>
                    </a:cubicBezTo>
                    <a:cubicBezTo>
                      <a:pt x="589" y="42"/>
                      <a:pt x="547" y="0"/>
                      <a:pt x="495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71">
                <a:extLst>
                  <a:ext uri="{FF2B5EF4-FFF2-40B4-BE49-F238E27FC236}">
                    <a16:creationId xmlns:a16="http://schemas.microsoft.com/office/drawing/2014/main" id="{A041197B-3DAB-41ED-B3F6-97E3AA01A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0025" y="1196975"/>
                <a:ext cx="185738" cy="34925"/>
              </a:xfrm>
              <a:custGeom>
                <a:avLst/>
                <a:gdLst>
                  <a:gd name="T0" fmla="*/ 896 w 990"/>
                  <a:gd name="T1" fmla="*/ 0 h 188"/>
                  <a:gd name="T2" fmla="*/ 94 w 990"/>
                  <a:gd name="T3" fmla="*/ 0 h 188"/>
                  <a:gd name="T4" fmla="*/ 0 w 990"/>
                  <a:gd name="T5" fmla="*/ 94 h 188"/>
                  <a:gd name="T6" fmla="*/ 94 w 990"/>
                  <a:gd name="T7" fmla="*/ 188 h 188"/>
                  <a:gd name="T8" fmla="*/ 896 w 990"/>
                  <a:gd name="T9" fmla="*/ 188 h 188"/>
                  <a:gd name="T10" fmla="*/ 990 w 990"/>
                  <a:gd name="T11" fmla="*/ 94 h 188"/>
                  <a:gd name="T12" fmla="*/ 896 w 990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0" h="188">
                    <a:moveTo>
                      <a:pt x="896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896" y="188"/>
                    </a:lnTo>
                    <a:cubicBezTo>
                      <a:pt x="948" y="188"/>
                      <a:pt x="990" y="146"/>
                      <a:pt x="990" y="94"/>
                    </a:cubicBezTo>
                    <a:cubicBezTo>
                      <a:pt x="990" y="42"/>
                      <a:pt x="948" y="0"/>
                      <a:pt x="89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72">
                <a:extLst>
                  <a:ext uri="{FF2B5EF4-FFF2-40B4-BE49-F238E27FC236}">
                    <a16:creationId xmlns:a16="http://schemas.microsoft.com/office/drawing/2014/main" id="{822E9178-3554-41B9-AA30-AD85F9AF2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9213" y="1290638"/>
                <a:ext cx="317500" cy="34925"/>
              </a:xfrm>
              <a:custGeom>
                <a:avLst/>
                <a:gdLst>
                  <a:gd name="T0" fmla="*/ 1597 w 1691"/>
                  <a:gd name="T1" fmla="*/ 0 h 188"/>
                  <a:gd name="T2" fmla="*/ 94 w 1691"/>
                  <a:gd name="T3" fmla="*/ 0 h 188"/>
                  <a:gd name="T4" fmla="*/ 0 w 1691"/>
                  <a:gd name="T5" fmla="*/ 94 h 188"/>
                  <a:gd name="T6" fmla="*/ 94 w 1691"/>
                  <a:gd name="T7" fmla="*/ 188 h 188"/>
                  <a:gd name="T8" fmla="*/ 1597 w 1691"/>
                  <a:gd name="T9" fmla="*/ 188 h 188"/>
                  <a:gd name="T10" fmla="*/ 1691 w 1691"/>
                  <a:gd name="T11" fmla="*/ 94 h 188"/>
                  <a:gd name="T12" fmla="*/ 1597 w 1691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1" h="188">
                    <a:moveTo>
                      <a:pt x="1597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1597" y="188"/>
                    </a:lnTo>
                    <a:cubicBezTo>
                      <a:pt x="1649" y="188"/>
                      <a:pt x="1691" y="146"/>
                      <a:pt x="1691" y="94"/>
                    </a:cubicBezTo>
                    <a:cubicBezTo>
                      <a:pt x="1691" y="42"/>
                      <a:pt x="1649" y="0"/>
                      <a:pt x="1597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Freeform 73">
                <a:extLst>
                  <a:ext uri="{FF2B5EF4-FFF2-40B4-BE49-F238E27FC236}">
                    <a16:creationId xmlns:a16="http://schemas.microsoft.com/office/drawing/2014/main" id="{F8E36640-6CB0-4C4C-821A-5BE10F11E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3688" y="1103313"/>
                <a:ext cx="111125" cy="34925"/>
              </a:xfrm>
              <a:custGeom>
                <a:avLst/>
                <a:gdLst>
                  <a:gd name="T0" fmla="*/ 495 w 589"/>
                  <a:gd name="T1" fmla="*/ 0 h 188"/>
                  <a:gd name="T2" fmla="*/ 94 w 589"/>
                  <a:gd name="T3" fmla="*/ 0 h 188"/>
                  <a:gd name="T4" fmla="*/ 0 w 589"/>
                  <a:gd name="T5" fmla="*/ 94 h 188"/>
                  <a:gd name="T6" fmla="*/ 94 w 589"/>
                  <a:gd name="T7" fmla="*/ 188 h 188"/>
                  <a:gd name="T8" fmla="*/ 495 w 589"/>
                  <a:gd name="T9" fmla="*/ 188 h 188"/>
                  <a:gd name="T10" fmla="*/ 589 w 589"/>
                  <a:gd name="T11" fmla="*/ 94 h 188"/>
                  <a:gd name="T12" fmla="*/ 495 w 589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18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lnTo>
                      <a:pt x="495" y="188"/>
                    </a:lnTo>
                    <a:cubicBezTo>
                      <a:pt x="547" y="188"/>
                      <a:pt x="589" y="146"/>
                      <a:pt x="589" y="94"/>
                    </a:cubicBezTo>
                    <a:cubicBezTo>
                      <a:pt x="589" y="42"/>
                      <a:pt x="547" y="0"/>
                      <a:pt x="495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Freeform 74">
                <a:extLst>
                  <a:ext uri="{FF2B5EF4-FFF2-40B4-BE49-F238E27FC236}">
                    <a16:creationId xmlns:a16="http://schemas.microsoft.com/office/drawing/2014/main" id="{0B6D4839-3CF8-4FE3-BC4A-A20CEC216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1250" y="666750"/>
                <a:ext cx="1208088" cy="1001713"/>
              </a:xfrm>
              <a:custGeom>
                <a:avLst/>
                <a:gdLst>
                  <a:gd name="T0" fmla="*/ 6031 w 6428"/>
                  <a:gd name="T1" fmla="*/ 114 h 5354"/>
                  <a:gd name="T2" fmla="*/ 4770 w 6428"/>
                  <a:gd name="T3" fmla="*/ 959 h 5354"/>
                  <a:gd name="T4" fmla="*/ 3606 w 6428"/>
                  <a:gd name="T5" fmla="*/ 629 h 5354"/>
                  <a:gd name="T6" fmla="*/ 3606 w 6428"/>
                  <a:gd name="T7" fmla="*/ 817 h 5354"/>
                  <a:gd name="T8" fmla="*/ 4610 w 6428"/>
                  <a:gd name="T9" fmla="*/ 1119 h 5354"/>
                  <a:gd name="T10" fmla="*/ 3255 w 6428"/>
                  <a:gd name="T11" fmla="*/ 2485 h 5354"/>
                  <a:gd name="T12" fmla="*/ 3023 w 6428"/>
                  <a:gd name="T13" fmla="*/ 3527 h 5354"/>
                  <a:gd name="T14" fmla="*/ 3976 w 6428"/>
                  <a:gd name="T15" fmla="*/ 3152 h 5354"/>
                  <a:gd name="T16" fmla="*/ 4610 w 6428"/>
                  <a:gd name="T17" fmla="*/ 3829 h 5354"/>
                  <a:gd name="T18" fmla="*/ 2299 w 6428"/>
                  <a:gd name="T19" fmla="*/ 4136 h 5354"/>
                  <a:gd name="T20" fmla="*/ 2205 w 6428"/>
                  <a:gd name="T21" fmla="*/ 5032 h 5354"/>
                  <a:gd name="T22" fmla="*/ 1096 w 6428"/>
                  <a:gd name="T23" fmla="*/ 4136 h 5354"/>
                  <a:gd name="T24" fmla="*/ 188 w 6428"/>
                  <a:gd name="T25" fmla="*/ 3829 h 5354"/>
                  <a:gd name="T26" fmla="*/ 495 w 6428"/>
                  <a:gd name="T27" fmla="*/ 817 h 5354"/>
                  <a:gd name="T28" fmla="*/ 3278 w 6428"/>
                  <a:gd name="T29" fmla="*/ 723 h 5354"/>
                  <a:gd name="T30" fmla="*/ 495 w 6428"/>
                  <a:gd name="T31" fmla="*/ 629 h 5354"/>
                  <a:gd name="T32" fmla="*/ 0 w 6428"/>
                  <a:gd name="T33" fmla="*/ 3829 h 5354"/>
                  <a:gd name="T34" fmla="*/ 1062 w 6428"/>
                  <a:gd name="T35" fmla="*/ 4324 h 5354"/>
                  <a:gd name="T36" fmla="*/ 2393 w 6428"/>
                  <a:gd name="T37" fmla="*/ 5232 h 5354"/>
                  <a:gd name="T38" fmla="*/ 4303 w 6428"/>
                  <a:gd name="T39" fmla="*/ 4324 h 5354"/>
                  <a:gd name="T40" fmla="*/ 4798 w 6428"/>
                  <a:gd name="T41" fmla="*/ 2364 h 5354"/>
                  <a:gd name="T42" fmla="*/ 6315 w 6428"/>
                  <a:gd name="T43" fmla="*/ 813 h 5354"/>
                  <a:gd name="T44" fmla="*/ 5469 w 6428"/>
                  <a:gd name="T45" fmla="*/ 525 h 5354"/>
                  <a:gd name="T46" fmla="*/ 3627 w 6428"/>
                  <a:gd name="T47" fmla="*/ 2669 h 5354"/>
                  <a:gd name="T48" fmla="*/ 5469 w 6428"/>
                  <a:gd name="T49" fmla="*/ 525 h 5354"/>
                  <a:gd name="T50" fmla="*/ 3221 w 6428"/>
                  <a:gd name="T51" fmla="*/ 3096 h 5354"/>
                  <a:gd name="T52" fmla="*/ 3152 w 6428"/>
                  <a:gd name="T53" fmla="*/ 3276 h 5354"/>
                  <a:gd name="T54" fmla="*/ 3295 w 6428"/>
                  <a:gd name="T55" fmla="*/ 2905 h 5354"/>
                  <a:gd name="T56" fmla="*/ 3741 w 6428"/>
                  <a:gd name="T57" fmla="*/ 3050 h 5354"/>
                  <a:gd name="T58" fmla="*/ 3910 w 6428"/>
                  <a:gd name="T59" fmla="*/ 2952 h 5354"/>
                  <a:gd name="T60" fmla="*/ 5752 w 6428"/>
                  <a:gd name="T61" fmla="*/ 809 h 5354"/>
                  <a:gd name="T62" fmla="*/ 3910 w 6428"/>
                  <a:gd name="T63" fmla="*/ 2952 h 5354"/>
                  <a:gd name="T64" fmla="*/ 6036 w 6428"/>
                  <a:gd name="T65" fmla="*/ 827 h 5354"/>
                  <a:gd name="T66" fmla="*/ 5748 w 6428"/>
                  <a:gd name="T67" fmla="*/ 246 h 5354"/>
                  <a:gd name="T68" fmla="*/ 6182 w 6428"/>
                  <a:gd name="T69" fmla="*/ 530 h 5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28" h="5354">
                    <a:moveTo>
                      <a:pt x="6315" y="397"/>
                    </a:moveTo>
                    <a:lnTo>
                      <a:pt x="6031" y="114"/>
                    </a:lnTo>
                    <a:cubicBezTo>
                      <a:pt x="5918" y="0"/>
                      <a:pt x="5729" y="0"/>
                      <a:pt x="5615" y="114"/>
                    </a:cubicBezTo>
                    <a:lnTo>
                      <a:pt x="4770" y="959"/>
                    </a:lnTo>
                    <a:cubicBezTo>
                      <a:pt x="4702" y="767"/>
                      <a:pt x="4518" y="629"/>
                      <a:pt x="4303" y="629"/>
                    </a:cubicBezTo>
                    <a:lnTo>
                      <a:pt x="3606" y="629"/>
                    </a:lnTo>
                    <a:cubicBezTo>
                      <a:pt x="3554" y="629"/>
                      <a:pt x="3512" y="671"/>
                      <a:pt x="3512" y="723"/>
                    </a:cubicBezTo>
                    <a:cubicBezTo>
                      <a:pt x="3512" y="774"/>
                      <a:pt x="3554" y="817"/>
                      <a:pt x="3606" y="817"/>
                    </a:cubicBezTo>
                    <a:lnTo>
                      <a:pt x="4303" y="817"/>
                    </a:lnTo>
                    <a:cubicBezTo>
                      <a:pt x="4471" y="817"/>
                      <a:pt x="4607" y="952"/>
                      <a:pt x="4610" y="1119"/>
                    </a:cubicBezTo>
                    <a:lnTo>
                      <a:pt x="3277" y="2452"/>
                    </a:lnTo>
                    <a:cubicBezTo>
                      <a:pt x="3267" y="2461"/>
                      <a:pt x="3260" y="2473"/>
                      <a:pt x="3255" y="2485"/>
                    </a:cubicBezTo>
                    <a:lnTo>
                      <a:pt x="2901" y="3406"/>
                    </a:lnTo>
                    <a:cubicBezTo>
                      <a:pt x="2873" y="3480"/>
                      <a:pt x="2948" y="3556"/>
                      <a:pt x="3023" y="3527"/>
                    </a:cubicBezTo>
                    <a:lnTo>
                      <a:pt x="3944" y="3173"/>
                    </a:lnTo>
                    <a:cubicBezTo>
                      <a:pt x="3956" y="3168"/>
                      <a:pt x="3967" y="3161"/>
                      <a:pt x="3976" y="3152"/>
                    </a:cubicBezTo>
                    <a:lnTo>
                      <a:pt x="4610" y="2518"/>
                    </a:lnTo>
                    <a:lnTo>
                      <a:pt x="4610" y="3829"/>
                    </a:lnTo>
                    <a:cubicBezTo>
                      <a:pt x="4610" y="3998"/>
                      <a:pt x="4472" y="4136"/>
                      <a:pt x="4303" y="4136"/>
                    </a:cubicBezTo>
                    <a:lnTo>
                      <a:pt x="2299" y="4136"/>
                    </a:lnTo>
                    <a:cubicBezTo>
                      <a:pt x="2247" y="4136"/>
                      <a:pt x="2205" y="4178"/>
                      <a:pt x="2205" y="4230"/>
                    </a:cubicBezTo>
                    <a:lnTo>
                      <a:pt x="2205" y="5032"/>
                    </a:lnTo>
                    <a:lnTo>
                      <a:pt x="1156" y="4158"/>
                    </a:lnTo>
                    <a:cubicBezTo>
                      <a:pt x="1139" y="4144"/>
                      <a:pt x="1118" y="4136"/>
                      <a:pt x="1096" y="4136"/>
                    </a:cubicBezTo>
                    <a:lnTo>
                      <a:pt x="495" y="4136"/>
                    </a:lnTo>
                    <a:cubicBezTo>
                      <a:pt x="326" y="4136"/>
                      <a:pt x="188" y="3998"/>
                      <a:pt x="188" y="3829"/>
                    </a:cubicBezTo>
                    <a:lnTo>
                      <a:pt x="188" y="1123"/>
                    </a:lnTo>
                    <a:cubicBezTo>
                      <a:pt x="188" y="954"/>
                      <a:pt x="326" y="817"/>
                      <a:pt x="495" y="817"/>
                    </a:cubicBezTo>
                    <a:lnTo>
                      <a:pt x="3184" y="817"/>
                    </a:lnTo>
                    <a:cubicBezTo>
                      <a:pt x="3236" y="817"/>
                      <a:pt x="3278" y="774"/>
                      <a:pt x="3278" y="723"/>
                    </a:cubicBezTo>
                    <a:cubicBezTo>
                      <a:pt x="3278" y="671"/>
                      <a:pt x="3236" y="629"/>
                      <a:pt x="3184" y="629"/>
                    </a:cubicBezTo>
                    <a:lnTo>
                      <a:pt x="495" y="629"/>
                    </a:lnTo>
                    <a:cubicBezTo>
                      <a:pt x="222" y="629"/>
                      <a:pt x="0" y="851"/>
                      <a:pt x="0" y="1123"/>
                    </a:cubicBezTo>
                    <a:lnTo>
                      <a:pt x="0" y="3829"/>
                    </a:lnTo>
                    <a:cubicBezTo>
                      <a:pt x="0" y="4102"/>
                      <a:pt x="222" y="4324"/>
                      <a:pt x="495" y="4324"/>
                    </a:cubicBezTo>
                    <a:lnTo>
                      <a:pt x="1062" y="4324"/>
                    </a:lnTo>
                    <a:lnTo>
                      <a:pt x="2238" y="5304"/>
                    </a:lnTo>
                    <a:cubicBezTo>
                      <a:pt x="2299" y="5354"/>
                      <a:pt x="2393" y="5310"/>
                      <a:pt x="2393" y="5232"/>
                    </a:cubicBezTo>
                    <a:lnTo>
                      <a:pt x="2393" y="4324"/>
                    </a:lnTo>
                    <a:lnTo>
                      <a:pt x="4303" y="4324"/>
                    </a:lnTo>
                    <a:cubicBezTo>
                      <a:pt x="4576" y="4324"/>
                      <a:pt x="4798" y="4102"/>
                      <a:pt x="4798" y="3829"/>
                    </a:cubicBezTo>
                    <a:lnTo>
                      <a:pt x="4798" y="2364"/>
                    </a:lnTo>
                    <a:cubicBezTo>
                      <a:pt x="4798" y="2354"/>
                      <a:pt x="4796" y="2344"/>
                      <a:pt x="4793" y="2335"/>
                    </a:cubicBezTo>
                    <a:lnTo>
                      <a:pt x="6315" y="813"/>
                    </a:lnTo>
                    <a:cubicBezTo>
                      <a:pt x="6428" y="700"/>
                      <a:pt x="6428" y="510"/>
                      <a:pt x="6315" y="397"/>
                    </a:cubicBezTo>
                    <a:close/>
                    <a:moveTo>
                      <a:pt x="5469" y="525"/>
                    </a:moveTo>
                    <a:lnTo>
                      <a:pt x="5620" y="676"/>
                    </a:lnTo>
                    <a:lnTo>
                      <a:pt x="3627" y="2669"/>
                    </a:lnTo>
                    <a:lnTo>
                      <a:pt x="3476" y="2518"/>
                    </a:lnTo>
                    <a:lnTo>
                      <a:pt x="5469" y="525"/>
                    </a:lnTo>
                    <a:close/>
                    <a:moveTo>
                      <a:pt x="3152" y="3276"/>
                    </a:moveTo>
                    <a:lnTo>
                      <a:pt x="3221" y="3096"/>
                    </a:lnTo>
                    <a:lnTo>
                      <a:pt x="3332" y="3207"/>
                    </a:lnTo>
                    <a:lnTo>
                      <a:pt x="3152" y="3276"/>
                    </a:lnTo>
                    <a:close/>
                    <a:moveTo>
                      <a:pt x="3524" y="3133"/>
                    </a:moveTo>
                    <a:lnTo>
                      <a:pt x="3295" y="2905"/>
                    </a:lnTo>
                    <a:lnTo>
                      <a:pt x="3379" y="2687"/>
                    </a:lnTo>
                    <a:lnTo>
                      <a:pt x="3741" y="3050"/>
                    </a:lnTo>
                    <a:lnTo>
                      <a:pt x="3524" y="3133"/>
                    </a:lnTo>
                    <a:close/>
                    <a:moveTo>
                      <a:pt x="3910" y="2952"/>
                    </a:moveTo>
                    <a:lnTo>
                      <a:pt x="3759" y="2802"/>
                    </a:lnTo>
                    <a:lnTo>
                      <a:pt x="5752" y="809"/>
                    </a:lnTo>
                    <a:lnTo>
                      <a:pt x="5903" y="959"/>
                    </a:lnTo>
                    <a:lnTo>
                      <a:pt x="3910" y="2952"/>
                    </a:lnTo>
                    <a:close/>
                    <a:moveTo>
                      <a:pt x="6182" y="680"/>
                    </a:moveTo>
                    <a:lnTo>
                      <a:pt x="6036" y="827"/>
                    </a:lnTo>
                    <a:lnTo>
                      <a:pt x="5602" y="393"/>
                    </a:lnTo>
                    <a:lnTo>
                      <a:pt x="5748" y="246"/>
                    </a:lnTo>
                    <a:cubicBezTo>
                      <a:pt x="5790" y="205"/>
                      <a:pt x="5857" y="205"/>
                      <a:pt x="5899" y="246"/>
                    </a:cubicBezTo>
                    <a:lnTo>
                      <a:pt x="6182" y="530"/>
                    </a:lnTo>
                    <a:cubicBezTo>
                      <a:pt x="6224" y="571"/>
                      <a:pt x="6224" y="639"/>
                      <a:pt x="6182" y="68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7F45D3D6-8D6C-409F-8EC5-B58A796DF988}"/>
                </a:ext>
              </a:extLst>
            </p:cNvPr>
            <p:cNvGrpSpPr/>
            <p:nvPr/>
          </p:nvGrpSpPr>
          <p:grpSpPr>
            <a:xfrm>
              <a:off x="10205251" y="4083941"/>
              <a:ext cx="451401" cy="497529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121" name="Freeform 103">
                <a:extLst>
                  <a:ext uri="{FF2B5EF4-FFF2-40B4-BE49-F238E27FC236}">
                    <a16:creationId xmlns:a16="http://schemas.microsoft.com/office/drawing/2014/main" id="{A84B6E6B-9CBD-4662-8169-D6AA485BE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104">
                <a:extLst>
                  <a:ext uri="{FF2B5EF4-FFF2-40B4-BE49-F238E27FC236}">
                    <a16:creationId xmlns:a16="http://schemas.microsoft.com/office/drawing/2014/main" id="{2E86970A-D6CA-4EFE-8404-DEF4175811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105">
                <a:extLst>
                  <a:ext uri="{FF2B5EF4-FFF2-40B4-BE49-F238E27FC236}">
                    <a16:creationId xmlns:a16="http://schemas.microsoft.com/office/drawing/2014/main" id="{0DD81B9F-388B-4B2D-B0B1-E2098F2BF8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106">
                <a:extLst>
                  <a:ext uri="{FF2B5EF4-FFF2-40B4-BE49-F238E27FC236}">
                    <a16:creationId xmlns:a16="http://schemas.microsoft.com/office/drawing/2014/main" id="{D191F44D-F74B-476D-BDC0-83104A1050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5E4B2E1-BD28-4B8A-805B-0FE005EC163F}"/>
                </a:ext>
              </a:extLst>
            </p:cNvPr>
            <p:cNvGrpSpPr/>
            <p:nvPr/>
          </p:nvGrpSpPr>
          <p:grpSpPr>
            <a:xfrm>
              <a:off x="4907024" y="2036859"/>
              <a:ext cx="498847" cy="497529"/>
              <a:chOff x="3343275" y="2300288"/>
              <a:chExt cx="1201738" cy="1198563"/>
            </a:xfrm>
            <a:solidFill>
              <a:schemeClr val="bg1"/>
            </a:solidFill>
          </p:grpSpPr>
          <p:sp>
            <p:nvSpPr>
              <p:cNvPr id="118" name="Freeform 110">
                <a:extLst>
                  <a:ext uri="{FF2B5EF4-FFF2-40B4-BE49-F238E27FC236}">
                    <a16:creationId xmlns:a16="http://schemas.microsoft.com/office/drawing/2014/main" id="{BC72D6EA-4C1C-4F4A-99F1-C0CC2E79F4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1413" y="2657476"/>
                <a:ext cx="561975" cy="466725"/>
              </a:xfrm>
              <a:custGeom>
                <a:avLst/>
                <a:gdLst>
                  <a:gd name="T0" fmla="*/ 2699 w 2993"/>
                  <a:gd name="T1" fmla="*/ 701 h 2492"/>
                  <a:gd name="T2" fmla="*/ 1791 w 2993"/>
                  <a:gd name="T3" fmla="*/ 494 h 2492"/>
                  <a:gd name="T4" fmla="*/ 1196 w 2993"/>
                  <a:gd name="T5" fmla="*/ 0 h 2492"/>
                  <a:gd name="T6" fmla="*/ 1102 w 2993"/>
                  <a:gd name="T7" fmla="*/ 695 h 2492"/>
                  <a:gd name="T8" fmla="*/ 789 w 2993"/>
                  <a:gd name="T9" fmla="*/ 701 h 2492"/>
                  <a:gd name="T10" fmla="*/ 695 w 2993"/>
                  <a:gd name="T11" fmla="*/ 501 h 2492"/>
                  <a:gd name="T12" fmla="*/ 0 w 2993"/>
                  <a:gd name="T13" fmla="*/ 595 h 2492"/>
                  <a:gd name="T14" fmla="*/ 93 w 2993"/>
                  <a:gd name="T15" fmla="*/ 2492 h 2492"/>
                  <a:gd name="T16" fmla="*/ 789 w 2993"/>
                  <a:gd name="T17" fmla="*/ 2398 h 2492"/>
                  <a:gd name="T18" fmla="*/ 1057 w 2993"/>
                  <a:gd name="T19" fmla="*/ 2292 h 2492"/>
                  <a:gd name="T20" fmla="*/ 1296 w 2993"/>
                  <a:gd name="T21" fmla="*/ 2492 h 2492"/>
                  <a:gd name="T22" fmla="*/ 2792 w 2993"/>
                  <a:gd name="T23" fmla="*/ 2198 h 2492"/>
                  <a:gd name="T24" fmla="*/ 2893 w 2993"/>
                  <a:gd name="T25" fmla="*/ 1797 h 2492"/>
                  <a:gd name="T26" fmla="*/ 2993 w 2993"/>
                  <a:gd name="T27" fmla="*/ 1396 h 2492"/>
                  <a:gd name="T28" fmla="*/ 2993 w 2993"/>
                  <a:gd name="T29" fmla="*/ 995 h 2492"/>
                  <a:gd name="T30" fmla="*/ 187 w 2993"/>
                  <a:gd name="T31" fmla="*/ 2304 h 2492"/>
                  <a:gd name="T32" fmla="*/ 601 w 2993"/>
                  <a:gd name="T33" fmla="*/ 689 h 2492"/>
                  <a:gd name="T34" fmla="*/ 2398 w 2993"/>
                  <a:gd name="T35" fmla="*/ 1290 h 2492"/>
                  <a:gd name="T36" fmla="*/ 2805 w 2993"/>
                  <a:gd name="T37" fmla="*/ 1396 h 2492"/>
                  <a:gd name="T38" fmla="*/ 2398 w 2993"/>
                  <a:gd name="T39" fmla="*/ 1503 h 2492"/>
                  <a:gd name="T40" fmla="*/ 2398 w 2993"/>
                  <a:gd name="T41" fmla="*/ 1691 h 2492"/>
                  <a:gd name="T42" fmla="*/ 2705 w 2993"/>
                  <a:gd name="T43" fmla="*/ 1797 h 2492"/>
                  <a:gd name="T44" fmla="*/ 2398 w 2993"/>
                  <a:gd name="T45" fmla="*/ 1903 h 2492"/>
                  <a:gd name="T46" fmla="*/ 2398 w 2993"/>
                  <a:gd name="T47" fmla="*/ 2091 h 2492"/>
                  <a:gd name="T48" fmla="*/ 2605 w 2993"/>
                  <a:gd name="T49" fmla="*/ 2198 h 2492"/>
                  <a:gd name="T50" fmla="*/ 1335 w 2993"/>
                  <a:gd name="T51" fmla="*/ 2304 h 2492"/>
                  <a:gd name="T52" fmla="*/ 1095 w 2993"/>
                  <a:gd name="T53" fmla="*/ 2104 h 2492"/>
                  <a:gd name="T54" fmla="*/ 789 w 2993"/>
                  <a:gd name="T55" fmla="*/ 889 h 2492"/>
                  <a:gd name="T56" fmla="*/ 1290 w 2993"/>
                  <a:gd name="T57" fmla="*/ 695 h 2492"/>
                  <a:gd name="T58" fmla="*/ 1296 w 2993"/>
                  <a:gd name="T59" fmla="*/ 188 h 2492"/>
                  <a:gd name="T60" fmla="*/ 1603 w 2993"/>
                  <a:gd name="T61" fmla="*/ 795 h 2492"/>
                  <a:gd name="T62" fmla="*/ 2699 w 2993"/>
                  <a:gd name="T63" fmla="*/ 889 h 2492"/>
                  <a:gd name="T64" fmla="*/ 2699 w 2993"/>
                  <a:gd name="T65" fmla="*/ 1102 h 2492"/>
                  <a:gd name="T66" fmla="*/ 2304 w 2993"/>
                  <a:gd name="T67" fmla="*/ 1196 h 2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93" h="2492">
                    <a:moveTo>
                      <a:pt x="2993" y="995"/>
                    </a:moveTo>
                    <a:cubicBezTo>
                      <a:pt x="2993" y="833"/>
                      <a:pt x="2861" y="701"/>
                      <a:pt x="2699" y="701"/>
                    </a:cubicBezTo>
                    <a:lnTo>
                      <a:pt x="1791" y="701"/>
                    </a:lnTo>
                    <a:lnTo>
                      <a:pt x="1791" y="494"/>
                    </a:lnTo>
                    <a:cubicBezTo>
                      <a:pt x="1791" y="222"/>
                      <a:pt x="1569" y="0"/>
                      <a:pt x="1296" y="0"/>
                    </a:cubicBezTo>
                    <a:lnTo>
                      <a:pt x="1196" y="0"/>
                    </a:lnTo>
                    <a:cubicBezTo>
                      <a:pt x="1144" y="0"/>
                      <a:pt x="1102" y="42"/>
                      <a:pt x="1102" y="94"/>
                    </a:cubicBezTo>
                    <a:lnTo>
                      <a:pt x="1102" y="695"/>
                    </a:lnTo>
                    <a:cubicBezTo>
                      <a:pt x="1102" y="698"/>
                      <a:pt x="1099" y="701"/>
                      <a:pt x="1096" y="701"/>
                    </a:cubicBezTo>
                    <a:lnTo>
                      <a:pt x="789" y="701"/>
                    </a:lnTo>
                    <a:lnTo>
                      <a:pt x="789" y="595"/>
                    </a:lnTo>
                    <a:cubicBezTo>
                      <a:pt x="789" y="543"/>
                      <a:pt x="747" y="501"/>
                      <a:pt x="695" y="501"/>
                    </a:cubicBezTo>
                    <a:lnTo>
                      <a:pt x="93" y="501"/>
                    </a:lnTo>
                    <a:cubicBezTo>
                      <a:pt x="42" y="501"/>
                      <a:pt x="0" y="543"/>
                      <a:pt x="0" y="595"/>
                    </a:cubicBezTo>
                    <a:lnTo>
                      <a:pt x="0" y="2398"/>
                    </a:lnTo>
                    <a:cubicBezTo>
                      <a:pt x="0" y="2450"/>
                      <a:pt x="42" y="2492"/>
                      <a:pt x="93" y="2492"/>
                    </a:cubicBezTo>
                    <a:lnTo>
                      <a:pt x="695" y="2492"/>
                    </a:lnTo>
                    <a:cubicBezTo>
                      <a:pt x="747" y="2492"/>
                      <a:pt x="789" y="2450"/>
                      <a:pt x="789" y="2398"/>
                    </a:cubicBezTo>
                    <a:lnTo>
                      <a:pt x="789" y="2292"/>
                    </a:lnTo>
                    <a:lnTo>
                      <a:pt x="1057" y="2292"/>
                    </a:lnTo>
                    <a:lnTo>
                      <a:pt x="1229" y="2465"/>
                    </a:lnTo>
                    <a:cubicBezTo>
                      <a:pt x="1247" y="2482"/>
                      <a:pt x="1271" y="2492"/>
                      <a:pt x="1296" y="2492"/>
                    </a:cubicBezTo>
                    <a:lnTo>
                      <a:pt x="2498" y="2492"/>
                    </a:lnTo>
                    <a:cubicBezTo>
                      <a:pt x="2660" y="2492"/>
                      <a:pt x="2792" y="2360"/>
                      <a:pt x="2792" y="2198"/>
                    </a:cubicBezTo>
                    <a:cubicBezTo>
                      <a:pt x="2792" y="2143"/>
                      <a:pt x="2778" y="2092"/>
                      <a:pt x="2752" y="2048"/>
                    </a:cubicBezTo>
                    <a:cubicBezTo>
                      <a:pt x="2836" y="1996"/>
                      <a:pt x="2893" y="1903"/>
                      <a:pt x="2893" y="1797"/>
                    </a:cubicBezTo>
                    <a:cubicBezTo>
                      <a:pt x="2893" y="1742"/>
                      <a:pt x="2878" y="1691"/>
                      <a:pt x="2852" y="1647"/>
                    </a:cubicBezTo>
                    <a:cubicBezTo>
                      <a:pt x="2936" y="1596"/>
                      <a:pt x="2993" y="1502"/>
                      <a:pt x="2993" y="1396"/>
                    </a:cubicBezTo>
                    <a:cubicBezTo>
                      <a:pt x="2993" y="1319"/>
                      <a:pt x="2963" y="1248"/>
                      <a:pt x="2914" y="1196"/>
                    </a:cubicBezTo>
                    <a:cubicBezTo>
                      <a:pt x="2963" y="1143"/>
                      <a:pt x="2993" y="1073"/>
                      <a:pt x="2993" y="995"/>
                    </a:cubicBezTo>
                    <a:close/>
                    <a:moveTo>
                      <a:pt x="601" y="2304"/>
                    </a:moveTo>
                    <a:lnTo>
                      <a:pt x="187" y="2304"/>
                    </a:lnTo>
                    <a:lnTo>
                      <a:pt x="187" y="689"/>
                    </a:lnTo>
                    <a:lnTo>
                      <a:pt x="601" y="689"/>
                    </a:lnTo>
                    <a:lnTo>
                      <a:pt x="601" y="2304"/>
                    </a:lnTo>
                    <a:close/>
                    <a:moveTo>
                      <a:pt x="2398" y="1290"/>
                    </a:moveTo>
                    <a:lnTo>
                      <a:pt x="2699" y="1290"/>
                    </a:lnTo>
                    <a:cubicBezTo>
                      <a:pt x="2757" y="1290"/>
                      <a:pt x="2805" y="1337"/>
                      <a:pt x="2805" y="1396"/>
                    </a:cubicBezTo>
                    <a:cubicBezTo>
                      <a:pt x="2805" y="1455"/>
                      <a:pt x="2757" y="1503"/>
                      <a:pt x="2699" y="1503"/>
                    </a:cubicBezTo>
                    <a:lnTo>
                      <a:pt x="2398" y="1503"/>
                    </a:lnTo>
                    <a:cubicBezTo>
                      <a:pt x="2346" y="1503"/>
                      <a:pt x="2304" y="1545"/>
                      <a:pt x="2304" y="1597"/>
                    </a:cubicBezTo>
                    <a:cubicBezTo>
                      <a:pt x="2304" y="1648"/>
                      <a:pt x="2346" y="1691"/>
                      <a:pt x="2398" y="1691"/>
                    </a:cubicBezTo>
                    <a:lnTo>
                      <a:pt x="2598" y="1691"/>
                    </a:lnTo>
                    <a:cubicBezTo>
                      <a:pt x="2657" y="1691"/>
                      <a:pt x="2705" y="1738"/>
                      <a:pt x="2705" y="1797"/>
                    </a:cubicBezTo>
                    <a:cubicBezTo>
                      <a:pt x="2705" y="1856"/>
                      <a:pt x="2657" y="1903"/>
                      <a:pt x="2598" y="1903"/>
                    </a:cubicBezTo>
                    <a:lnTo>
                      <a:pt x="2398" y="1903"/>
                    </a:lnTo>
                    <a:cubicBezTo>
                      <a:pt x="2346" y="1903"/>
                      <a:pt x="2304" y="1946"/>
                      <a:pt x="2304" y="1997"/>
                    </a:cubicBezTo>
                    <a:cubicBezTo>
                      <a:pt x="2304" y="2049"/>
                      <a:pt x="2346" y="2091"/>
                      <a:pt x="2398" y="2091"/>
                    </a:cubicBezTo>
                    <a:lnTo>
                      <a:pt x="2498" y="2091"/>
                    </a:lnTo>
                    <a:cubicBezTo>
                      <a:pt x="2557" y="2091"/>
                      <a:pt x="2605" y="2139"/>
                      <a:pt x="2605" y="2198"/>
                    </a:cubicBezTo>
                    <a:cubicBezTo>
                      <a:pt x="2605" y="2257"/>
                      <a:pt x="2557" y="2304"/>
                      <a:pt x="2498" y="2304"/>
                    </a:cubicBezTo>
                    <a:lnTo>
                      <a:pt x="1335" y="2304"/>
                    </a:lnTo>
                    <a:lnTo>
                      <a:pt x="1162" y="2131"/>
                    </a:lnTo>
                    <a:cubicBezTo>
                      <a:pt x="1144" y="2114"/>
                      <a:pt x="1120" y="2104"/>
                      <a:pt x="1095" y="2104"/>
                    </a:cubicBezTo>
                    <a:lnTo>
                      <a:pt x="789" y="2104"/>
                    </a:lnTo>
                    <a:lnTo>
                      <a:pt x="789" y="889"/>
                    </a:lnTo>
                    <a:lnTo>
                      <a:pt x="1096" y="889"/>
                    </a:lnTo>
                    <a:cubicBezTo>
                      <a:pt x="1203" y="889"/>
                      <a:pt x="1290" y="802"/>
                      <a:pt x="1290" y="695"/>
                    </a:cubicBezTo>
                    <a:lnTo>
                      <a:pt x="1290" y="188"/>
                    </a:lnTo>
                    <a:lnTo>
                      <a:pt x="1296" y="188"/>
                    </a:lnTo>
                    <a:cubicBezTo>
                      <a:pt x="1465" y="188"/>
                      <a:pt x="1603" y="325"/>
                      <a:pt x="1603" y="494"/>
                    </a:cubicBezTo>
                    <a:lnTo>
                      <a:pt x="1603" y="795"/>
                    </a:lnTo>
                    <a:cubicBezTo>
                      <a:pt x="1603" y="847"/>
                      <a:pt x="1645" y="889"/>
                      <a:pt x="1697" y="889"/>
                    </a:cubicBezTo>
                    <a:lnTo>
                      <a:pt x="2699" y="889"/>
                    </a:lnTo>
                    <a:cubicBezTo>
                      <a:pt x="2757" y="889"/>
                      <a:pt x="2805" y="937"/>
                      <a:pt x="2805" y="995"/>
                    </a:cubicBezTo>
                    <a:cubicBezTo>
                      <a:pt x="2805" y="1054"/>
                      <a:pt x="2757" y="1102"/>
                      <a:pt x="2699" y="1102"/>
                    </a:cubicBezTo>
                    <a:lnTo>
                      <a:pt x="2398" y="1102"/>
                    </a:lnTo>
                    <a:cubicBezTo>
                      <a:pt x="2346" y="1102"/>
                      <a:pt x="2304" y="1144"/>
                      <a:pt x="2304" y="1196"/>
                    </a:cubicBezTo>
                    <a:cubicBezTo>
                      <a:pt x="2304" y="1248"/>
                      <a:pt x="2346" y="1290"/>
                      <a:pt x="2398" y="129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111">
                <a:extLst>
                  <a:ext uri="{FF2B5EF4-FFF2-40B4-BE49-F238E27FC236}">
                    <a16:creationId xmlns:a16="http://schemas.microsoft.com/office/drawing/2014/main" id="{A35B5477-4EE8-4BB6-9C70-A7CB6651F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138" y="2468563"/>
                <a:ext cx="862013" cy="862013"/>
              </a:xfrm>
              <a:custGeom>
                <a:avLst/>
                <a:gdLst>
                  <a:gd name="T0" fmla="*/ 3604 w 4596"/>
                  <a:gd name="T1" fmla="*/ 407 h 4596"/>
                  <a:gd name="T2" fmla="*/ 3473 w 4596"/>
                  <a:gd name="T3" fmla="*/ 430 h 4596"/>
                  <a:gd name="T4" fmla="*/ 3497 w 4596"/>
                  <a:gd name="T5" fmla="*/ 561 h 4596"/>
                  <a:gd name="T6" fmla="*/ 4408 w 4596"/>
                  <a:gd name="T7" fmla="*/ 2298 h 4596"/>
                  <a:gd name="T8" fmla="*/ 2298 w 4596"/>
                  <a:gd name="T9" fmla="*/ 4408 h 4596"/>
                  <a:gd name="T10" fmla="*/ 188 w 4596"/>
                  <a:gd name="T11" fmla="*/ 2298 h 4596"/>
                  <a:gd name="T12" fmla="*/ 2298 w 4596"/>
                  <a:gd name="T13" fmla="*/ 188 h 4596"/>
                  <a:gd name="T14" fmla="*/ 3164 w 4596"/>
                  <a:gd name="T15" fmla="*/ 373 h 4596"/>
                  <a:gd name="T16" fmla="*/ 3288 w 4596"/>
                  <a:gd name="T17" fmla="*/ 326 h 4596"/>
                  <a:gd name="T18" fmla="*/ 3241 w 4596"/>
                  <a:gd name="T19" fmla="*/ 202 h 4596"/>
                  <a:gd name="T20" fmla="*/ 2298 w 4596"/>
                  <a:gd name="T21" fmla="*/ 0 h 4596"/>
                  <a:gd name="T22" fmla="*/ 0 w 4596"/>
                  <a:gd name="T23" fmla="*/ 2298 h 4596"/>
                  <a:gd name="T24" fmla="*/ 2298 w 4596"/>
                  <a:gd name="T25" fmla="*/ 4596 h 4596"/>
                  <a:gd name="T26" fmla="*/ 4596 w 4596"/>
                  <a:gd name="T27" fmla="*/ 2298 h 4596"/>
                  <a:gd name="T28" fmla="*/ 3604 w 4596"/>
                  <a:gd name="T29" fmla="*/ 407 h 4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96" h="4596">
                    <a:moveTo>
                      <a:pt x="3604" y="407"/>
                    </a:moveTo>
                    <a:cubicBezTo>
                      <a:pt x="3561" y="377"/>
                      <a:pt x="3503" y="388"/>
                      <a:pt x="3473" y="430"/>
                    </a:cubicBezTo>
                    <a:cubicBezTo>
                      <a:pt x="3444" y="473"/>
                      <a:pt x="3454" y="532"/>
                      <a:pt x="3497" y="561"/>
                    </a:cubicBezTo>
                    <a:cubicBezTo>
                      <a:pt x="4068" y="956"/>
                      <a:pt x="4408" y="1605"/>
                      <a:pt x="4408" y="2298"/>
                    </a:cubicBezTo>
                    <a:cubicBezTo>
                      <a:pt x="4408" y="3462"/>
                      <a:pt x="3462" y="4408"/>
                      <a:pt x="2298" y="4408"/>
                    </a:cubicBezTo>
                    <a:cubicBezTo>
                      <a:pt x="1134" y="4408"/>
                      <a:pt x="188" y="3462"/>
                      <a:pt x="188" y="2298"/>
                    </a:cubicBezTo>
                    <a:cubicBezTo>
                      <a:pt x="188" y="1134"/>
                      <a:pt x="1134" y="188"/>
                      <a:pt x="2298" y="188"/>
                    </a:cubicBezTo>
                    <a:cubicBezTo>
                      <a:pt x="2600" y="188"/>
                      <a:pt x="2891" y="250"/>
                      <a:pt x="3164" y="373"/>
                    </a:cubicBezTo>
                    <a:cubicBezTo>
                      <a:pt x="3211" y="394"/>
                      <a:pt x="3267" y="373"/>
                      <a:pt x="3288" y="326"/>
                    </a:cubicBezTo>
                    <a:cubicBezTo>
                      <a:pt x="3310" y="279"/>
                      <a:pt x="3289" y="223"/>
                      <a:pt x="3241" y="202"/>
                    </a:cubicBezTo>
                    <a:cubicBezTo>
                      <a:pt x="2944" y="68"/>
                      <a:pt x="2627" y="0"/>
                      <a:pt x="2298" y="0"/>
                    </a:cubicBezTo>
                    <a:cubicBezTo>
                      <a:pt x="1031" y="0"/>
                      <a:pt x="0" y="1031"/>
                      <a:pt x="0" y="2298"/>
                    </a:cubicBezTo>
                    <a:cubicBezTo>
                      <a:pt x="0" y="3565"/>
                      <a:pt x="1031" y="4596"/>
                      <a:pt x="2298" y="4596"/>
                    </a:cubicBezTo>
                    <a:cubicBezTo>
                      <a:pt x="3565" y="4596"/>
                      <a:pt x="4596" y="3565"/>
                      <a:pt x="4596" y="2298"/>
                    </a:cubicBezTo>
                    <a:cubicBezTo>
                      <a:pt x="4596" y="1543"/>
                      <a:pt x="4225" y="836"/>
                      <a:pt x="3604" y="4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112">
                <a:extLst>
                  <a:ext uri="{FF2B5EF4-FFF2-40B4-BE49-F238E27FC236}">
                    <a16:creationId xmlns:a16="http://schemas.microsoft.com/office/drawing/2014/main" id="{590D2BB9-5BA9-41E1-BF97-AE3F066E85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3275" y="2300288"/>
                <a:ext cx="1201738" cy="1198563"/>
              </a:xfrm>
              <a:custGeom>
                <a:avLst/>
                <a:gdLst>
                  <a:gd name="T0" fmla="*/ 6306 w 6400"/>
                  <a:gd name="T1" fmla="*/ 3106 h 6400"/>
                  <a:gd name="T2" fmla="*/ 6198 w 6400"/>
                  <a:gd name="T3" fmla="*/ 3106 h 6400"/>
                  <a:gd name="T4" fmla="*/ 5321 w 6400"/>
                  <a:gd name="T5" fmla="*/ 1079 h 6400"/>
                  <a:gd name="T6" fmla="*/ 3294 w 6400"/>
                  <a:gd name="T7" fmla="*/ 202 h 6400"/>
                  <a:gd name="T8" fmla="*/ 3294 w 6400"/>
                  <a:gd name="T9" fmla="*/ 94 h 6400"/>
                  <a:gd name="T10" fmla="*/ 3200 w 6400"/>
                  <a:gd name="T11" fmla="*/ 0 h 6400"/>
                  <a:gd name="T12" fmla="*/ 3106 w 6400"/>
                  <a:gd name="T13" fmla="*/ 94 h 6400"/>
                  <a:gd name="T14" fmla="*/ 3106 w 6400"/>
                  <a:gd name="T15" fmla="*/ 202 h 6400"/>
                  <a:gd name="T16" fmla="*/ 1079 w 6400"/>
                  <a:gd name="T17" fmla="*/ 1079 h 6400"/>
                  <a:gd name="T18" fmla="*/ 202 w 6400"/>
                  <a:gd name="T19" fmla="*/ 3106 h 6400"/>
                  <a:gd name="T20" fmla="*/ 94 w 6400"/>
                  <a:gd name="T21" fmla="*/ 3106 h 6400"/>
                  <a:gd name="T22" fmla="*/ 0 w 6400"/>
                  <a:gd name="T23" fmla="*/ 3200 h 6400"/>
                  <a:gd name="T24" fmla="*/ 94 w 6400"/>
                  <a:gd name="T25" fmla="*/ 3294 h 6400"/>
                  <a:gd name="T26" fmla="*/ 202 w 6400"/>
                  <a:gd name="T27" fmla="*/ 3294 h 6400"/>
                  <a:gd name="T28" fmla="*/ 1079 w 6400"/>
                  <a:gd name="T29" fmla="*/ 5321 h 6400"/>
                  <a:gd name="T30" fmla="*/ 3106 w 6400"/>
                  <a:gd name="T31" fmla="*/ 6198 h 6400"/>
                  <a:gd name="T32" fmla="*/ 3106 w 6400"/>
                  <a:gd name="T33" fmla="*/ 6306 h 6400"/>
                  <a:gd name="T34" fmla="*/ 3200 w 6400"/>
                  <a:gd name="T35" fmla="*/ 6400 h 6400"/>
                  <a:gd name="T36" fmla="*/ 3294 w 6400"/>
                  <a:gd name="T37" fmla="*/ 6306 h 6400"/>
                  <a:gd name="T38" fmla="*/ 3294 w 6400"/>
                  <a:gd name="T39" fmla="*/ 6198 h 6400"/>
                  <a:gd name="T40" fmla="*/ 5321 w 6400"/>
                  <a:gd name="T41" fmla="*/ 5321 h 6400"/>
                  <a:gd name="T42" fmla="*/ 6198 w 6400"/>
                  <a:gd name="T43" fmla="*/ 3294 h 6400"/>
                  <a:gd name="T44" fmla="*/ 6306 w 6400"/>
                  <a:gd name="T45" fmla="*/ 3294 h 6400"/>
                  <a:gd name="T46" fmla="*/ 6400 w 6400"/>
                  <a:gd name="T47" fmla="*/ 3200 h 6400"/>
                  <a:gd name="T48" fmla="*/ 6306 w 6400"/>
                  <a:gd name="T49" fmla="*/ 3106 h 6400"/>
                  <a:gd name="T50" fmla="*/ 5805 w 6400"/>
                  <a:gd name="T51" fmla="*/ 3294 h 6400"/>
                  <a:gd name="T52" fmla="*/ 6010 w 6400"/>
                  <a:gd name="T53" fmla="*/ 3294 h 6400"/>
                  <a:gd name="T54" fmla="*/ 3294 w 6400"/>
                  <a:gd name="T55" fmla="*/ 6010 h 6400"/>
                  <a:gd name="T56" fmla="*/ 3294 w 6400"/>
                  <a:gd name="T57" fmla="*/ 5805 h 6400"/>
                  <a:gd name="T58" fmla="*/ 3200 w 6400"/>
                  <a:gd name="T59" fmla="*/ 5711 h 6400"/>
                  <a:gd name="T60" fmla="*/ 3106 w 6400"/>
                  <a:gd name="T61" fmla="*/ 5805 h 6400"/>
                  <a:gd name="T62" fmla="*/ 3106 w 6400"/>
                  <a:gd name="T63" fmla="*/ 6010 h 6400"/>
                  <a:gd name="T64" fmla="*/ 390 w 6400"/>
                  <a:gd name="T65" fmla="*/ 3294 h 6400"/>
                  <a:gd name="T66" fmla="*/ 595 w 6400"/>
                  <a:gd name="T67" fmla="*/ 3294 h 6400"/>
                  <a:gd name="T68" fmla="*/ 689 w 6400"/>
                  <a:gd name="T69" fmla="*/ 3200 h 6400"/>
                  <a:gd name="T70" fmla="*/ 595 w 6400"/>
                  <a:gd name="T71" fmla="*/ 3106 h 6400"/>
                  <a:gd name="T72" fmla="*/ 390 w 6400"/>
                  <a:gd name="T73" fmla="*/ 3106 h 6400"/>
                  <a:gd name="T74" fmla="*/ 3106 w 6400"/>
                  <a:gd name="T75" fmla="*/ 390 h 6400"/>
                  <a:gd name="T76" fmla="*/ 3106 w 6400"/>
                  <a:gd name="T77" fmla="*/ 595 h 6400"/>
                  <a:gd name="T78" fmla="*/ 3200 w 6400"/>
                  <a:gd name="T79" fmla="*/ 689 h 6400"/>
                  <a:gd name="T80" fmla="*/ 3294 w 6400"/>
                  <a:gd name="T81" fmla="*/ 595 h 6400"/>
                  <a:gd name="T82" fmla="*/ 3294 w 6400"/>
                  <a:gd name="T83" fmla="*/ 390 h 6400"/>
                  <a:gd name="T84" fmla="*/ 6010 w 6400"/>
                  <a:gd name="T85" fmla="*/ 3106 h 6400"/>
                  <a:gd name="T86" fmla="*/ 5805 w 6400"/>
                  <a:gd name="T87" fmla="*/ 3106 h 6400"/>
                  <a:gd name="T88" fmla="*/ 5711 w 6400"/>
                  <a:gd name="T89" fmla="*/ 3200 h 6400"/>
                  <a:gd name="T90" fmla="*/ 5805 w 6400"/>
                  <a:gd name="T91" fmla="*/ 3294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00" h="6400">
                    <a:moveTo>
                      <a:pt x="6306" y="3106"/>
                    </a:moveTo>
                    <a:lnTo>
                      <a:pt x="6198" y="3106"/>
                    </a:lnTo>
                    <a:cubicBezTo>
                      <a:pt x="6175" y="2340"/>
                      <a:pt x="5865" y="1623"/>
                      <a:pt x="5321" y="1079"/>
                    </a:cubicBezTo>
                    <a:cubicBezTo>
                      <a:pt x="4777" y="535"/>
                      <a:pt x="4060" y="225"/>
                      <a:pt x="3294" y="202"/>
                    </a:cubicBezTo>
                    <a:lnTo>
                      <a:pt x="3294" y="94"/>
                    </a:lnTo>
                    <a:cubicBezTo>
                      <a:pt x="3294" y="42"/>
                      <a:pt x="3252" y="0"/>
                      <a:pt x="3200" y="0"/>
                    </a:cubicBezTo>
                    <a:cubicBezTo>
                      <a:pt x="3148" y="0"/>
                      <a:pt x="3106" y="42"/>
                      <a:pt x="3106" y="94"/>
                    </a:cubicBezTo>
                    <a:lnTo>
                      <a:pt x="3106" y="202"/>
                    </a:lnTo>
                    <a:cubicBezTo>
                      <a:pt x="2340" y="225"/>
                      <a:pt x="1623" y="535"/>
                      <a:pt x="1079" y="1079"/>
                    </a:cubicBezTo>
                    <a:cubicBezTo>
                      <a:pt x="535" y="1623"/>
                      <a:pt x="225" y="2340"/>
                      <a:pt x="202" y="3106"/>
                    </a:cubicBezTo>
                    <a:lnTo>
                      <a:pt x="94" y="3106"/>
                    </a:lnTo>
                    <a:cubicBezTo>
                      <a:pt x="42" y="3106"/>
                      <a:pt x="0" y="3148"/>
                      <a:pt x="0" y="3200"/>
                    </a:cubicBezTo>
                    <a:cubicBezTo>
                      <a:pt x="0" y="3252"/>
                      <a:pt x="42" y="3294"/>
                      <a:pt x="94" y="3294"/>
                    </a:cubicBezTo>
                    <a:lnTo>
                      <a:pt x="202" y="3294"/>
                    </a:lnTo>
                    <a:cubicBezTo>
                      <a:pt x="225" y="4060"/>
                      <a:pt x="535" y="4777"/>
                      <a:pt x="1079" y="5321"/>
                    </a:cubicBezTo>
                    <a:cubicBezTo>
                      <a:pt x="1623" y="5865"/>
                      <a:pt x="2340" y="6175"/>
                      <a:pt x="3106" y="6198"/>
                    </a:cubicBezTo>
                    <a:lnTo>
                      <a:pt x="3106" y="6306"/>
                    </a:lnTo>
                    <a:cubicBezTo>
                      <a:pt x="3106" y="6358"/>
                      <a:pt x="3148" y="6400"/>
                      <a:pt x="3200" y="6400"/>
                    </a:cubicBezTo>
                    <a:cubicBezTo>
                      <a:pt x="3252" y="6400"/>
                      <a:pt x="3294" y="6358"/>
                      <a:pt x="3294" y="6306"/>
                    </a:cubicBezTo>
                    <a:lnTo>
                      <a:pt x="3294" y="6198"/>
                    </a:lnTo>
                    <a:cubicBezTo>
                      <a:pt x="4060" y="6175"/>
                      <a:pt x="4777" y="5865"/>
                      <a:pt x="5321" y="5321"/>
                    </a:cubicBezTo>
                    <a:cubicBezTo>
                      <a:pt x="5865" y="4777"/>
                      <a:pt x="6175" y="4060"/>
                      <a:pt x="6198" y="3294"/>
                    </a:cubicBezTo>
                    <a:lnTo>
                      <a:pt x="6306" y="3294"/>
                    </a:lnTo>
                    <a:cubicBezTo>
                      <a:pt x="6358" y="3294"/>
                      <a:pt x="6400" y="3252"/>
                      <a:pt x="6400" y="3200"/>
                    </a:cubicBezTo>
                    <a:cubicBezTo>
                      <a:pt x="6400" y="3148"/>
                      <a:pt x="6358" y="3106"/>
                      <a:pt x="6306" y="3106"/>
                    </a:cubicBezTo>
                    <a:close/>
                    <a:moveTo>
                      <a:pt x="5805" y="3294"/>
                    </a:moveTo>
                    <a:lnTo>
                      <a:pt x="6010" y="3294"/>
                    </a:lnTo>
                    <a:cubicBezTo>
                      <a:pt x="5961" y="4770"/>
                      <a:pt x="4770" y="5961"/>
                      <a:pt x="3294" y="6010"/>
                    </a:cubicBezTo>
                    <a:lnTo>
                      <a:pt x="3294" y="5805"/>
                    </a:lnTo>
                    <a:cubicBezTo>
                      <a:pt x="3294" y="5753"/>
                      <a:pt x="3252" y="5711"/>
                      <a:pt x="3200" y="5711"/>
                    </a:cubicBezTo>
                    <a:cubicBezTo>
                      <a:pt x="3148" y="5711"/>
                      <a:pt x="3106" y="5753"/>
                      <a:pt x="3106" y="5805"/>
                    </a:cubicBezTo>
                    <a:lnTo>
                      <a:pt x="3106" y="6010"/>
                    </a:lnTo>
                    <a:cubicBezTo>
                      <a:pt x="1630" y="5961"/>
                      <a:pt x="439" y="4770"/>
                      <a:pt x="390" y="3294"/>
                    </a:cubicBezTo>
                    <a:lnTo>
                      <a:pt x="595" y="3294"/>
                    </a:lnTo>
                    <a:cubicBezTo>
                      <a:pt x="647" y="3294"/>
                      <a:pt x="689" y="3252"/>
                      <a:pt x="689" y="3200"/>
                    </a:cubicBezTo>
                    <a:cubicBezTo>
                      <a:pt x="689" y="3148"/>
                      <a:pt x="647" y="3106"/>
                      <a:pt x="595" y="3106"/>
                    </a:cubicBezTo>
                    <a:lnTo>
                      <a:pt x="390" y="3106"/>
                    </a:lnTo>
                    <a:cubicBezTo>
                      <a:pt x="439" y="1630"/>
                      <a:pt x="1630" y="439"/>
                      <a:pt x="3106" y="390"/>
                    </a:cubicBezTo>
                    <a:lnTo>
                      <a:pt x="3106" y="595"/>
                    </a:lnTo>
                    <a:cubicBezTo>
                      <a:pt x="3106" y="647"/>
                      <a:pt x="3148" y="689"/>
                      <a:pt x="3200" y="689"/>
                    </a:cubicBezTo>
                    <a:cubicBezTo>
                      <a:pt x="3252" y="689"/>
                      <a:pt x="3294" y="647"/>
                      <a:pt x="3294" y="595"/>
                    </a:cubicBezTo>
                    <a:lnTo>
                      <a:pt x="3294" y="390"/>
                    </a:lnTo>
                    <a:cubicBezTo>
                      <a:pt x="4770" y="439"/>
                      <a:pt x="5961" y="1630"/>
                      <a:pt x="6010" y="3106"/>
                    </a:cubicBezTo>
                    <a:lnTo>
                      <a:pt x="5805" y="3106"/>
                    </a:lnTo>
                    <a:cubicBezTo>
                      <a:pt x="5753" y="3106"/>
                      <a:pt x="5711" y="3148"/>
                      <a:pt x="5711" y="3200"/>
                    </a:cubicBezTo>
                    <a:cubicBezTo>
                      <a:pt x="5711" y="3252"/>
                      <a:pt x="5753" y="3294"/>
                      <a:pt x="5805" y="329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CBB90D5-890B-4078-9F02-AA32F5D3062F}"/>
                </a:ext>
              </a:extLst>
            </p:cNvPr>
            <p:cNvSpPr txBox="1"/>
            <p:nvPr/>
          </p:nvSpPr>
          <p:spPr>
            <a:xfrm>
              <a:off x="878888" y="1573386"/>
              <a:ext cx="1473425" cy="44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Dec 4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87333C7-FDEC-47EE-98E4-3F0600DA3C54}"/>
                </a:ext>
              </a:extLst>
            </p:cNvPr>
            <p:cNvSpPr txBox="1"/>
            <p:nvPr/>
          </p:nvSpPr>
          <p:spPr>
            <a:xfrm>
              <a:off x="878888" y="2212397"/>
              <a:ext cx="1473425" cy="399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차 발표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3918252-67DE-454E-911F-D5A1A640CCED}"/>
                </a:ext>
              </a:extLst>
            </p:cNvPr>
            <p:cNvSpPr txBox="1"/>
            <p:nvPr/>
          </p:nvSpPr>
          <p:spPr>
            <a:xfrm>
              <a:off x="4341577" y="1573386"/>
              <a:ext cx="1473425" cy="44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Nov 22,23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974210-E3E6-4076-A4CE-F8956F9B010D}"/>
                </a:ext>
              </a:extLst>
            </p:cNvPr>
            <p:cNvSpPr txBox="1"/>
            <p:nvPr/>
          </p:nvSpPr>
          <p:spPr>
            <a:xfrm>
              <a:off x="4341577" y="2061087"/>
              <a:ext cx="1602314" cy="665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조사 개요와 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코딩 북 작성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CD34E6-6503-434C-A81D-CC6611260979}"/>
                </a:ext>
              </a:extLst>
            </p:cNvPr>
            <p:cNvSpPr txBox="1"/>
            <p:nvPr/>
          </p:nvSpPr>
          <p:spPr>
            <a:xfrm>
              <a:off x="7872018" y="1573386"/>
              <a:ext cx="1695150" cy="44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Nov 13~19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640C3C-3EFD-4ABD-880B-84EACFDD33E3}"/>
                </a:ext>
              </a:extLst>
            </p:cNvPr>
            <p:cNvSpPr txBox="1"/>
            <p:nvPr/>
          </p:nvSpPr>
          <p:spPr>
            <a:xfrm>
              <a:off x="7960584" y="2212397"/>
              <a:ext cx="1602314" cy="399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설문지 배포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D91E9B-71C5-4F1B-8621-19726FD532D6}"/>
                </a:ext>
              </a:extLst>
            </p:cNvPr>
            <p:cNvSpPr txBox="1"/>
            <p:nvPr/>
          </p:nvSpPr>
          <p:spPr>
            <a:xfrm>
              <a:off x="2516496" y="3908295"/>
              <a:ext cx="1700402" cy="754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Nov 25</a:t>
              </a:r>
            </a:p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~ Dec 3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9CE9AF6-64C2-4B05-AB94-875F68B51104}"/>
                </a:ext>
              </a:extLst>
            </p:cNvPr>
            <p:cNvSpPr txBox="1"/>
            <p:nvPr/>
          </p:nvSpPr>
          <p:spPr>
            <a:xfrm>
              <a:off x="2254176" y="4626650"/>
              <a:ext cx="2237868" cy="665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수행한 실사 분석과 발표 준비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F3A218F-54B5-4A57-88AC-55CE3571D8EF}"/>
                </a:ext>
              </a:extLst>
            </p:cNvPr>
            <p:cNvSpPr txBox="1"/>
            <p:nvPr/>
          </p:nvSpPr>
          <p:spPr>
            <a:xfrm>
              <a:off x="6219241" y="4029234"/>
              <a:ext cx="1473425" cy="44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스웨거 TTF" panose="020B0600000101010101" pitchFamily="50" charset="-127"/>
                  <a:ea typeface="스웨거 TTF" panose="020B0600000101010101" pitchFamily="50" charset="-127"/>
                </a:rPr>
                <a:t>Nov 20</a:t>
              </a:r>
              <a:endParaRPr lang="ko-KR" altLang="en-US" sz="1400" dirty="0"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9C602A9-14E3-486A-B153-F60541178806}"/>
                </a:ext>
              </a:extLst>
            </p:cNvPr>
            <p:cNvSpPr txBox="1"/>
            <p:nvPr/>
          </p:nvSpPr>
          <p:spPr>
            <a:xfrm>
              <a:off x="6232723" y="4570037"/>
              <a:ext cx="1473425" cy="665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모집된 표본 정리 작업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79F92D-F729-4A66-AF1E-1A92A55F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46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0ECB55-BEEC-47D7-8346-AAAA7C10E193}"/>
              </a:ext>
            </a:extLst>
          </p:cNvPr>
          <p:cNvCxnSpPr>
            <a:cxnSpLocks/>
          </p:cNvCxnSpPr>
          <p:nvPr/>
        </p:nvCxnSpPr>
        <p:spPr>
          <a:xfrm>
            <a:off x="640196" y="4034481"/>
            <a:ext cx="8000479" cy="0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168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2_shape1"/>
          <p:cNvSpPr/>
          <p:nvPr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2_shape3"/>
          <p:cNvSpPr>
            <a:spLocks noGrp="1"/>
          </p:cNvSpPr>
          <p:nvPr>
            <p:ph type="ctrTitle"/>
          </p:nvPr>
        </p:nvSpPr>
        <p:spPr>
          <a:xfrm>
            <a:off x="394965" y="2806762"/>
            <a:ext cx="4753669" cy="1244476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kern="1200" spc="-150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감사합니다</a:t>
            </a:r>
            <a:r>
              <a:rPr lang="en-US" altLang="ko-KR" sz="4000" kern="1200" spc="-150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.</a:t>
            </a:r>
            <a:br>
              <a:rPr lang="en-US" altLang="ko-KR" sz="4000" kern="1200" spc="-150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</a:br>
            <a:br>
              <a:rPr lang="en-US" altLang="ko-KR" sz="4000" kern="1200" spc="-150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</a:br>
            <a:r>
              <a:rPr lang="en-US" altLang="ko-KR" sz="4000" kern="1200" spc="-150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Q&amp;A</a:t>
            </a:r>
            <a:endParaRPr sz="4000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47F259-8FC0-4D29-94C6-6490FC36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47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323528" y="476673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나눔명조"/>
              <a:ea typeface="+mn-ea"/>
              <a:cs typeface="+mn-cs"/>
            </a:endParaRPr>
          </a:p>
        </p:txBody>
      </p:sp>
      <p:sp>
        <p:nvSpPr>
          <p:cNvPr id="6" name="slide2_shape3"/>
          <p:cNvSpPr>
            <a:spLocks noGrp="1"/>
          </p:cNvSpPr>
          <p:nvPr>
            <p:ph type="title"/>
          </p:nvPr>
        </p:nvSpPr>
        <p:spPr>
          <a:xfrm>
            <a:off x="357956" y="514772"/>
            <a:ext cx="8390508" cy="9700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개요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3E83BC6-7E7C-41CF-87A5-52D7CBB3AB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7252" y="1640685"/>
          <a:ext cx="6878340" cy="57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858">
                  <a:extLst>
                    <a:ext uri="{9D8B030D-6E8A-4147-A177-3AD203B41FA5}">
                      <a16:colId xmlns:a16="http://schemas.microsoft.com/office/drawing/2014/main" val="4186344601"/>
                    </a:ext>
                  </a:extLst>
                </a:gridCol>
                <a:gridCol w="5099482">
                  <a:extLst>
                    <a:ext uri="{9D8B030D-6E8A-4147-A177-3AD203B41FA5}">
                      <a16:colId xmlns:a16="http://schemas.microsoft.com/office/drawing/2014/main" val="3847943706"/>
                    </a:ext>
                  </a:extLst>
                </a:gridCol>
              </a:tblGrid>
              <a:tr h="57087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연구 주제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대학생들의 영화관 이용실태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927588"/>
                  </a:ext>
                </a:extLst>
              </a:tr>
            </a:tbl>
          </a:graphicData>
        </a:graphic>
      </p:graphicFrame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B5109F09-57F4-4DFB-8428-7A54F6D6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5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C1042-8911-4BBB-8685-8FF14EBF2796}"/>
              </a:ext>
            </a:extLst>
          </p:cNvPr>
          <p:cNvSpPr txBox="1"/>
          <p:nvPr/>
        </p:nvSpPr>
        <p:spPr>
          <a:xfrm>
            <a:off x="3707904" y="3212976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기사 추가</a:t>
            </a:r>
            <a:r>
              <a:rPr lang="en-US" altLang="ko-KR" dirty="0"/>
              <a:t>, </a:t>
            </a:r>
            <a:r>
              <a:rPr lang="ko-KR" altLang="en-US" dirty="0"/>
              <a:t>선행 연구 보여주기</a:t>
            </a:r>
          </a:p>
        </p:txBody>
      </p:sp>
    </p:spTree>
    <p:extLst>
      <p:ext uri="{BB962C8B-B14F-4D97-AF65-F5344CB8AC3E}">
        <p14:creationId xmlns:p14="http://schemas.microsoft.com/office/powerpoint/2010/main" val="134574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323528" y="476673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나눔명조"/>
              <a:ea typeface="+mn-ea"/>
              <a:cs typeface="+mn-cs"/>
            </a:endParaRPr>
          </a:p>
        </p:txBody>
      </p:sp>
      <p:sp>
        <p:nvSpPr>
          <p:cNvPr id="6" name="slide2_shape3"/>
          <p:cNvSpPr>
            <a:spLocks noGrp="1"/>
          </p:cNvSpPr>
          <p:nvPr>
            <p:ph type="title"/>
          </p:nvPr>
        </p:nvSpPr>
        <p:spPr>
          <a:xfrm>
            <a:off x="357956" y="514772"/>
            <a:ext cx="8390508" cy="9700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400" spc="-15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개요</a:t>
            </a:r>
            <a:endParaRPr sz="2400" kern="1200" spc="-15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A9C652-0B48-467D-9288-2E36B1728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799894"/>
              </p:ext>
            </p:extLst>
          </p:nvPr>
        </p:nvGraphicFramePr>
        <p:xfrm>
          <a:off x="503548" y="1916832"/>
          <a:ext cx="8136904" cy="385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321">
                  <a:extLst>
                    <a:ext uri="{9D8B030D-6E8A-4147-A177-3AD203B41FA5}">
                      <a16:colId xmlns:a16="http://schemas.microsoft.com/office/drawing/2014/main" val="4129472995"/>
                    </a:ext>
                  </a:extLst>
                </a:gridCol>
                <a:gridCol w="6315583">
                  <a:extLst>
                    <a:ext uri="{9D8B030D-6E8A-4147-A177-3AD203B41FA5}">
                      <a16:colId xmlns:a16="http://schemas.microsoft.com/office/drawing/2014/main" val="231951688"/>
                    </a:ext>
                  </a:extLst>
                </a:gridCol>
              </a:tblGrid>
              <a:tr h="2448272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연구 배경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T="180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영화관객이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년 연속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억 명을 돌파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영화시장이 호황을 누리는 가운데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영화시장 분석가에 따르면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올해 관객수가 지난해보다 늘어날지 여부는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월에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 관객에게 달렸다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 합니다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이처럼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영화관의 주력세대가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임을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고려하여 영화관 이용 실태와 만족도를 알아보고자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조사 대상을 대학생으로 설정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하여 연구를 시행하였습니다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360000" marT="180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146589"/>
                  </a:ext>
                </a:extLst>
              </a:tr>
              <a:tr h="1407244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연구 내용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T="180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대학생들의 영화관 이용 행태와 선호하는 영화관의 특성을 알아보고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가격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시설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서비스 만족도를 파악한다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R="360000" marT="180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41920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33B25E-A23F-4E94-AEA6-32830E83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28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4_shape3"/>
          <p:cNvSpPr>
            <a:spLocks noGrp="1"/>
          </p:cNvSpPr>
          <p:nvPr>
            <p:ph type="title"/>
          </p:nvPr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400" kern="12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표본 설계 </a:t>
            </a:r>
            <a:r>
              <a:rPr lang="en-US" altLang="ko-KR" sz="2400" kern="12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2400" kern="12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할당 추출법</a:t>
            </a:r>
            <a:endParaRPr sz="2400" kern="1200" spc="-15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4DFD6E7-D850-4037-8F73-9145E1D82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27296"/>
              </p:ext>
            </p:extLst>
          </p:nvPr>
        </p:nvGraphicFramePr>
        <p:xfrm>
          <a:off x="1495425" y="19888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BCA531-2EBA-47A9-B6EC-4FF7C142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7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4_shape3"/>
          <p:cNvSpPr>
            <a:spLocks noGrp="1"/>
          </p:cNvSpPr>
          <p:nvPr>
            <p:ph type="title"/>
          </p:nvPr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400" kern="12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표본 설계 </a:t>
            </a:r>
            <a:r>
              <a:rPr lang="en-US" altLang="ko-KR" sz="2400" kern="12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– </a:t>
            </a:r>
            <a:r>
              <a:rPr lang="ko-KR" altLang="en-US" sz="2400" kern="1200" spc="-15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할당 추출법</a:t>
            </a:r>
            <a:endParaRPr sz="2400" kern="1200" spc="-15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7012F1E-0B64-453B-B729-1A71A503B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02186"/>
              </p:ext>
            </p:extLst>
          </p:nvPr>
        </p:nvGraphicFramePr>
        <p:xfrm>
          <a:off x="752808" y="2276872"/>
          <a:ext cx="3345954" cy="4031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04DF765-2684-4554-AF27-FF69BD7046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6078"/>
              </p:ext>
            </p:extLst>
          </p:nvPr>
        </p:nvGraphicFramePr>
        <p:xfrm>
          <a:off x="4860032" y="2276872"/>
          <a:ext cx="3345954" cy="4031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0106DBA-D7B6-49A4-AF14-C38F98407D0A}"/>
              </a:ext>
            </a:extLst>
          </p:cNvPr>
          <p:cNvSpPr txBox="1"/>
          <p:nvPr/>
        </p:nvSpPr>
        <p:spPr>
          <a:xfrm>
            <a:off x="3707904" y="6244960"/>
            <a:ext cx="484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고려대학교 세종캠퍼스 학사지원본부</a:t>
            </a:r>
            <a:r>
              <a:rPr lang="en-US" altLang="ko-KR" sz="1400" dirty="0"/>
              <a:t>, 2018</a:t>
            </a:r>
            <a:r>
              <a:rPr lang="ko-KR" altLang="en-US" sz="1400" dirty="0"/>
              <a:t>년 </a:t>
            </a:r>
            <a:r>
              <a:rPr lang="en-US" altLang="ko-KR" sz="1400" dirty="0"/>
              <a:t>11</a:t>
            </a:r>
            <a:r>
              <a:rPr lang="ko-KR" altLang="en-US" sz="1400" dirty="0"/>
              <a:t>월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92080-6924-4D20-B22D-1145E0E427C0}"/>
              </a:ext>
            </a:extLst>
          </p:cNvPr>
          <p:cNvSpPr txBox="1"/>
          <p:nvPr/>
        </p:nvSpPr>
        <p:spPr>
          <a:xfrm>
            <a:off x="2354085" y="1633053"/>
            <a:ext cx="443583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고려대학교 세종캠퍼스 재학생 인구 특성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983BCA-D9F9-4884-A44A-51061157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33009" y="6448251"/>
            <a:ext cx="2133600" cy="365125"/>
          </a:xfrm>
        </p:spPr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8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4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800" kern="1200" spc="-3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 / 12</a:t>
            </a:r>
            <a:endParaRPr sz="800" kern="1200" spc="-3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4_shape3"/>
          <p:cNvSpPr>
            <a:spLocks noGrp="1"/>
          </p:cNvSpPr>
          <p:nvPr>
            <p:ph type="title"/>
          </p:nvPr>
        </p:nvSpPr>
        <p:spPr>
          <a:xfrm>
            <a:off x="428625" y="385217"/>
            <a:ext cx="8229600" cy="8644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표본 설계</a:t>
            </a:r>
            <a:r>
              <a:rPr lang="en-US" altLang="ko-KR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 </a:t>
            </a:r>
            <a:r>
              <a:rPr lang="ko-KR" altLang="en-US" sz="2400" spc="-150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할당추출법</a:t>
            </a:r>
            <a:endParaRPr sz="2400" kern="1200" spc="-1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205E77-9E71-4643-8CAE-9F0C65F56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2547"/>
              </p:ext>
            </p:extLst>
          </p:nvPr>
        </p:nvGraphicFramePr>
        <p:xfrm>
          <a:off x="422131" y="2723659"/>
          <a:ext cx="3856372" cy="1910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1928">
                  <a:extLst>
                    <a:ext uri="{9D8B030D-6E8A-4147-A177-3AD203B41FA5}">
                      <a16:colId xmlns:a16="http://schemas.microsoft.com/office/drawing/2014/main" val="664859818"/>
                    </a:ext>
                  </a:extLst>
                </a:gridCol>
                <a:gridCol w="869921">
                  <a:extLst>
                    <a:ext uri="{9D8B030D-6E8A-4147-A177-3AD203B41FA5}">
                      <a16:colId xmlns:a16="http://schemas.microsoft.com/office/drawing/2014/main" val="1295741854"/>
                    </a:ext>
                  </a:extLst>
                </a:gridCol>
                <a:gridCol w="869921">
                  <a:extLst>
                    <a:ext uri="{9D8B030D-6E8A-4147-A177-3AD203B41FA5}">
                      <a16:colId xmlns:a16="http://schemas.microsoft.com/office/drawing/2014/main" val="1817293269"/>
                    </a:ext>
                  </a:extLst>
                </a:gridCol>
                <a:gridCol w="1154602">
                  <a:extLst>
                    <a:ext uri="{9D8B030D-6E8A-4147-A177-3AD203B41FA5}">
                      <a16:colId xmlns:a16="http://schemas.microsoft.com/office/drawing/2014/main" val="402296002"/>
                    </a:ext>
                  </a:extLst>
                </a:gridCol>
              </a:tblGrid>
              <a:tr h="32115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90443896"/>
                  </a:ext>
                </a:extLst>
              </a:tr>
              <a:tr h="32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학년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1413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28219"/>
                  </a:ext>
                </a:extLst>
              </a:tr>
              <a:tr h="32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학년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931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525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1456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38152"/>
                  </a:ext>
                </a:extLst>
              </a:tr>
              <a:tr h="32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학년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975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549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1524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38466"/>
                  </a:ext>
                </a:extLst>
              </a:tr>
              <a:tr h="32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학년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966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544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1510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56184"/>
                  </a:ext>
                </a:extLst>
              </a:tr>
              <a:tr h="251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합계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3776</a:t>
                      </a:r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2127</a:t>
                      </a:r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5903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03794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BE633C9-958F-4576-BCBA-AEC79DCFA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509912"/>
              </p:ext>
            </p:extLst>
          </p:nvPr>
        </p:nvGraphicFramePr>
        <p:xfrm>
          <a:off x="4543424" y="2724347"/>
          <a:ext cx="3744418" cy="19099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57246">
                  <a:extLst>
                    <a:ext uri="{9D8B030D-6E8A-4147-A177-3AD203B41FA5}">
                      <a16:colId xmlns:a16="http://schemas.microsoft.com/office/drawing/2014/main" val="1199966187"/>
                    </a:ext>
                  </a:extLst>
                </a:gridCol>
                <a:gridCol w="1172680">
                  <a:extLst>
                    <a:ext uri="{9D8B030D-6E8A-4147-A177-3AD203B41FA5}">
                      <a16:colId xmlns:a16="http://schemas.microsoft.com/office/drawing/2014/main" val="3014058422"/>
                    </a:ext>
                  </a:extLst>
                </a:gridCol>
                <a:gridCol w="857246">
                  <a:extLst>
                    <a:ext uri="{9D8B030D-6E8A-4147-A177-3AD203B41FA5}">
                      <a16:colId xmlns:a16="http://schemas.microsoft.com/office/drawing/2014/main" val="3483035324"/>
                    </a:ext>
                  </a:extLst>
                </a:gridCol>
                <a:gridCol w="857246">
                  <a:extLst>
                    <a:ext uri="{9D8B030D-6E8A-4147-A177-3AD203B41FA5}">
                      <a16:colId xmlns:a16="http://schemas.microsoft.com/office/drawing/2014/main" val="2025188391"/>
                    </a:ext>
                  </a:extLst>
                </a:gridCol>
              </a:tblGrid>
              <a:tr h="26031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남</a:t>
                      </a:r>
                      <a:endParaRPr lang="ko-KR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여</a:t>
                      </a:r>
                      <a:endParaRPr lang="ko-KR" altLang="en-US" sz="1400" b="1" i="0" u="none" strike="noStrike">
                        <a:solidFill>
                          <a:srgbClr val="FFFFFF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합계</a:t>
                      </a:r>
                      <a:endParaRPr lang="ko-KR" altLang="en-US" sz="1400" b="1" i="0" u="none" strike="noStrike">
                        <a:solidFill>
                          <a:srgbClr val="FFFFFF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9526100"/>
                  </a:ext>
                </a:extLst>
              </a:tr>
              <a:tr h="3299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</a:t>
                      </a:r>
                      <a:r>
                        <a:rPr lang="ko-KR" altLang="en-US" sz="1400" u="none" strike="noStrike">
                          <a:effectLst/>
                        </a:rPr>
                        <a:t>학년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30.6284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17.25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47.87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9105165"/>
                  </a:ext>
                </a:extLst>
              </a:tr>
              <a:tr h="3299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</a:t>
                      </a:r>
                      <a:r>
                        <a:rPr lang="ko-KR" altLang="en-US" sz="1400" u="none" strike="noStrike">
                          <a:effectLst/>
                        </a:rPr>
                        <a:t>학년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31.5433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17.79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49.33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3058194"/>
                  </a:ext>
                </a:extLst>
              </a:tr>
              <a:tr h="3299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</a:t>
                      </a:r>
                      <a:r>
                        <a:rPr lang="ko-KR" altLang="en-US" sz="1400" u="none" strike="noStrike">
                          <a:effectLst/>
                        </a:rPr>
                        <a:t>학년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33.0341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18.6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51.63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6464945"/>
                  </a:ext>
                </a:extLst>
              </a:tr>
              <a:tr h="3299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</a:rPr>
                        <a:t>학년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32.7291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18.43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51.16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7429116"/>
                  </a:ext>
                </a:extLst>
              </a:tr>
              <a:tr h="3299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합계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127.9349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72.07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명조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99690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7DD53A-8EB9-4F53-A4BE-8BD34D17F530}"/>
              </a:ext>
            </a:extLst>
          </p:cNvPr>
          <p:cNvSpPr txBox="1"/>
          <p:nvPr/>
        </p:nvSpPr>
        <p:spPr>
          <a:xfrm>
            <a:off x="534088" y="1772816"/>
            <a:ext cx="374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 dirty="0"/>
              <a:t>표본모집단 </a:t>
            </a:r>
            <a:r>
              <a:rPr lang="en-US" altLang="ko-KR" u="sng" dirty="0"/>
              <a:t>(</a:t>
            </a:r>
            <a:r>
              <a:rPr lang="ko-KR" altLang="en-US" u="sng" dirty="0"/>
              <a:t>고려대학교 학생</a:t>
            </a:r>
            <a:r>
              <a:rPr lang="en-US" altLang="ko-KR" u="sng" dirty="0"/>
              <a:t>) </a:t>
            </a:r>
            <a:r>
              <a:rPr lang="ko-KR" altLang="en-US" u="sng" dirty="0"/>
              <a:t>의</a:t>
            </a:r>
            <a:endParaRPr lang="en-US" altLang="ko-KR" u="sng" dirty="0"/>
          </a:p>
          <a:p>
            <a:pPr algn="ctr"/>
            <a:r>
              <a:rPr lang="ko-KR" altLang="en-US" u="sng" dirty="0"/>
              <a:t> 인구특성별 분포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668C2-8D1F-4EFB-B596-D08AEEB6F37E}"/>
              </a:ext>
            </a:extLst>
          </p:cNvPr>
          <p:cNvSpPr txBox="1"/>
          <p:nvPr/>
        </p:nvSpPr>
        <p:spPr>
          <a:xfrm>
            <a:off x="4437640" y="1783972"/>
            <a:ext cx="385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/>
              <a:t>표본모집단으로부터 </a:t>
            </a:r>
            <a:r>
              <a:rPr lang="ko-KR" altLang="en-US" u="sng" dirty="0"/>
              <a:t>추출한 집단의 인구특성별 분포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D9BB3-C2E5-4A47-AD26-328D6AEE7070}"/>
              </a:ext>
            </a:extLst>
          </p:cNvPr>
          <p:cNvSpPr txBox="1"/>
          <p:nvPr/>
        </p:nvSpPr>
        <p:spPr>
          <a:xfrm>
            <a:off x="534088" y="4836546"/>
            <a:ext cx="6101553" cy="1554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/>
              <a:t>신뢰도 </a:t>
            </a:r>
            <a:r>
              <a:rPr lang="en-US" altLang="ko-KR" sz="1600" dirty="0"/>
              <a:t>90%, </a:t>
            </a:r>
            <a:r>
              <a:rPr lang="ko-KR" altLang="en-US" sz="1600" dirty="0"/>
              <a:t>오차한계 </a:t>
            </a:r>
            <a:r>
              <a:rPr lang="en-US" altLang="ko-KR" sz="1600" dirty="0"/>
              <a:t>0.06</a:t>
            </a:r>
            <a:r>
              <a:rPr lang="ko-KR" altLang="en-US" sz="1600" dirty="0"/>
              <a:t>에 의하여 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1100" dirty="0"/>
              <a:t>                                                             </a:t>
            </a:r>
            <a:r>
              <a:rPr lang="en-US" altLang="ko-KR" sz="1600" dirty="0"/>
              <a:t>, 187.918403</a:t>
            </a:r>
            <a:r>
              <a:rPr lang="ko-KR" altLang="en-US" sz="1600" dirty="0"/>
              <a:t>명 </a:t>
            </a:r>
            <a:r>
              <a:rPr lang="en-US" altLang="ko-KR" sz="1600" dirty="0"/>
              <a:t>- &gt; 200</a:t>
            </a:r>
            <a:r>
              <a:rPr lang="ko-KR" altLang="en-US" sz="1600" dirty="0"/>
              <a:t>명 결정</a:t>
            </a:r>
            <a:endParaRPr lang="en-US" altLang="ko-KR" sz="1600" dirty="0"/>
          </a:p>
          <a:p>
            <a:r>
              <a:rPr lang="en-US" altLang="ko-KR" sz="900" dirty="0"/>
              <a:t>.</a:t>
            </a:r>
          </a:p>
        </p:txBody>
      </p:sp>
      <p:cxnSp>
        <p:nvCxnSpPr>
          <p:cNvPr id="12" name="꺾인 연결선 62">
            <a:extLst>
              <a:ext uri="{FF2B5EF4-FFF2-40B4-BE49-F238E27FC236}">
                <a16:creationId xmlns:a16="http://schemas.microsoft.com/office/drawing/2014/main" id="{2E8617E8-3087-4CD9-A47D-C8F3A28C7F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83733" y="4647414"/>
            <a:ext cx="1178223" cy="1148138"/>
          </a:xfrm>
          <a:prstGeom prst="bentConnector3">
            <a:avLst>
              <a:gd name="adj1" fmla="val -40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E58007-3960-44C1-838F-C806037893B4}"/>
              </a:ext>
            </a:extLst>
          </p:cNvPr>
          <p:cNvSpPr/>
          <p:nvPr/>
        </p:nvSpPr>
        <p:spPr>
          <a:xfrm>
            <a:off x="7591262" y="4326999"/>
            <a:ext cx="576063" cy="288031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">
            <a:extLst>
              <a:ext uri="{FF2B5EF4-FFF2-40B4-BE49-F238E27FC236}">
                <a16:creationId xmlns:a16="http://schemas.microsoft.com/office/drawing/2014/main" id="{C83889B3-1666-46EC-9623-C92451E9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9825"/>
            <a:ext cx="3096344" cy="9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059DBB59-68C4-4DBB-9CC5-002EEC30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t>9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595959"/>
      </a:folHlink>
    </a:clrScheme>
    <a:fontScheme name="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595959"/>
      </a:folHlink>
    </a:clrScheme>
    <a:fontScheme name="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6776</TotalTime>
  <Words>2616</Words>
  <Application>Microsoft Office PowerPoint</Application>
  <PresentationFormat>화면 슬라이드 쇼(4:3)</PresentationFormat>
  <Paragraphs>1230</Paragraphs>
  <Slides>47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62" baseType="lpstr">
      <vt:lpstr>Adobe 고딕 Std B</vt:lpstr>
      <vt:lpstr>HY신명조</vt:lpstr>
      <vt:lpstr>나눔고딕</vt:lpstr>
      <vt:lpstr>나눔명조</vt:lpstr>
      <vt:lpstr>돋움</vt:lpstr>
      <vt:lpstr>맑은 고딕</vt:lpstr>
      <vt:lpstr>맑은 고딕 Semilight</vt:lpstr>
      <vt:lpstr>바탕</vt:lpstr>
      <vt:lpstr>스웨거 TTF</vt:lpstr>
      <vt:lpstr>한컴 고딕</vt:lpstr>
      <vt:lpstr>함초롬바탕</vt:lpstr>
      <vt:lpstr>Arial</vt:lpstr>
      <vt:lpstr>Wingdings</vt:lpstr>
      <vt:lpstr/>
      <vt:lpstr>디자인 사용자 지정</vt:lpstr>
      <vt:lpstr>대학생들의 영화관 이용 행태 조사</vt:lpstr>
      <vt:lpstr>목차</vt:lpstr>
      <vt:lpstr>팀원소개</vt:lpstr>
      <vt:lpstr>개요</vt:lpstr>
      <vt:lpstr>개요</vt:lpstr>
      <vt:lpstr>개요</vt:lpstr>
      <vt:lpstr>표본 설계 – 할당 추출법</vt:lpstr>
      <vt:lpstr>표본 설계 – 할당 추출법</vt:lpstr>
      <vt:lpstr>표본 설계- 할당추출법</vt:lpstr>
      <vt:lpstr>설문도구의 구성</vt:lpstr>
      <vt:lpstr>설문지 구성</vt:lpstr>
      <vt:lpstr>설문지</vt:lpstr>
      <vt:lpstr>설문지 – 영화관 이용 행태</vt:lpstr>
      <vt:lpstr>설문지 – 영화관 이용 행태</vt:lpstr>
      <vt:lpstr>설문지 – 영화관에 대한 만족도(서비스/비용/시설)</vt:lpstr>
      <vt:lpstr>설문지 – 인적사항</vt:lpstr>
      <vt:lpstr>코딩북</vt:lpstr>
      <vt:lpstr>코딩북</vt:lpstr>
      <vt:lpstr>응답자의 인구 특성</vt:lpstr>
      <vt:lpstr>응답자의 인구 특성</vt:lpstr>
      <vt:lpstr>이용 행태 분석</vt:lpstr>
      <vt:lpstr>이용 행태 분석</vt:lpstr>
      <vt:lpstr>이용 행태 분석</vt:lpstr>
      <vt:lpstr>이용 행태 분석</vt:lpstr>
      <vt:lpstr>이용 행태 분석</vt:lpstr>
      <vt:lpstr>이용 행태 분석</vt:lpstr>
      <vt:lpstr>이용 행태 분석</vt:lpstr>
      <vt:lpstr>순위 응답 분석 – 성별에 따른 이용하는 상영관의 유형 </vt:lpstr>
      <vt:lpstr>순위 응답 분석 – 학년에 따른 이용하는 상영관의 유형</vt:lpstr>
      <vt:lpstr>순위 응답 분석 – 성별에 따른 선호하는 영화 장르</vt:lpstr>
      <vt:lpstr>순위 응답 분석 – 학년에 따른 선호하는 영화 장르</vt:lpstr>
      <vt:lpstr>복수 응답 분석 – 성별에 따른 영화관 선택 이유</vt:lpstr>
      <vt:lpstr>복수 응답 분석 – 학년에 따른 영화관 선택 이유</vt:lpstr>
      <vt:lpstr>복수 응답 분석 – 브랜드에 따른 영화관 선택 이유</vt:lpstr>
      <vt:lpstr>PowerPoint 프레젠테이션</vt:lpstr>
      <vt:lpstr>PowerPoint 프레젠테이션</vt:lpstr>
      <vt:lpstr>점수화 – 영화관 이용 만족도에 대한 산술평균과 가중평균의 회귀분석</vt:lpstr>
      <vt:lpstr>카이 제곱 분석 (동질성 검정) – 인구 속성 변인에 따른 영화관 이용 실태</vt:lpstr>
      <vt:lpstr>카이 제곱 분석 (동질성 검정) – 인구 속성 변인에 따른 영화관 이용 실태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  Q&amp;A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 나눔명조R, 40pt</dc:title>
  <dc:creator>네이버 한글캠페인</dc:creator>
  <cp:lastModifiedBy>은지 김</cp:lastModifiedBy>
  <cp:revision>125</cp:revision>
  <dcterms:modified xsi:type="dcterms:W3CDTF">2018-12-04T05:29:12Z</dcterms:modified>
</cp:coreProperties>
</file>